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724650" cy="9774238"/>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KOVA Simona (EAC-EXT)" initials="PS" lastIdx="6" clrIdx="0">
    <p:extLst>
      <p:ext uri="{19B8F6BF-5375-455C-9EA6-DF929625EA0E}">
        <p15:presenceInfo xmlns:p15="http://schemas.microsoft.com/office/powerpoint/2012/main" userId="PETKOVA Simona (EAC-EX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49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82" autoAdjust="0"/>
    <p:restoredTop sz="94660"/>
  </p:normalViewPr>
  <p:slideViewPr>
    <p:cSldViewPr snapToGrid="0">
      <p:cViewPr>
        <p:scale>
          <a:sx n="130" d="100"/>
          <a:sy n="130" d="100"/>
        </p:scale>
        <p:origin x="-1632" y="-1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i-FI"/>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i-FI"/>
          </a:p>
        </p:txBody>
      </p:sp>
      <p:sp>
        <p:nvSpPr>
          <p:cNvPr id="4" name="Date Placeholder 3"/>
          <p:cNvSpPr>
            <a:spLocks noGrp="1"/>
          </p:cNvSpPr>
          <p:nvPr>
            <p:ph type="dt" sz="half" idx="10"/>
          </p:nvPr>
        </p:nvSpPr>
        <p:spPr/>
        <p:txBody>
          <a:bodyPr/>
          <a:lstStyle/>
          <a:p>
            <a:fld id="{48872D6A-AD82-4AA8-B0C0-3A3E93DA69AA}" type="datetimeFigureOut">
              <a:rPr lang="fi-FI" smtClean="0"/>
              <a:t>4.10.2019</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144188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i-FI"/>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Date Placeholder 3"/>
          <p:cNvSpPr>
            <a:spLocks noGrp="1"/>
          </p:cNvSpPr>
          <p:nvPr>
            <p:ph type="dt" sz="half" idx="10"/>
          </p:nvPr>
        </p:nvSpPr>
        <p:spPr/>
        <p:txBody>
          <a:bodyPr/>
          <a:lstStyle/>
          <a:p>
            <a:fld id="{48872D6A-AD82-4AA8-B0C0-3A3E93DA69AA}" type="datetimeFigureOut">
              <a:rPr lang="fi-FI" smtClean="0"/>
              <a:t>4.10.2019</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861090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i-FI"/>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872D6A-AD82-4AA8-B0C0-3A3E93DA69AA}" type="datetimeFigureOut">
              <a:rPr lang="fi-FI" smtClean="0"/>
              <a:t>4.10.2019</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2691922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i-FI"/>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5" name="Date Placeholder 4"/>
          <p:cNvSpPr>
            <a:spLocks noGrp="1"/>
          </p:cNvSpPr>
          <p:nvPr>
            <p:ph type="dt" sz="half" idx="10"/>
          </p:nvPr>
        </p:nvSpPr>
        <p:spPr/>
        <p:txBody>
          <a:bodyPr/>
          <a:lstStyle/>
          <a:p>
            <a:fld id="{48872D6A-AD82-4AA8-B0C0-3A3E93DA69AA}" type="datetimeFigureOut">
              <a:rPr lang="fi-FI" smtClean="0"/>
              <a:t>4.10.2019</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3012372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i-FI"/>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7" name="Date Placeholder 6"/>
          <p:cNvSpPr>
            <a:spLocks noGrp="1"/>
          </p:cNvSpPr>
          <p:nvPr>
            <p:ph type="dt" sz="half" idx="10"/>
          </p:nvPr>
        </p:nvSpPr>
        <p:spPr/>
        <p:txBody>
          <a:bodyPr/>
          <a:lstStyle/>
          <a:p>
            <a:fld id="{48872D6A-AD82-4AA8-B0C0-3A3E93DA69AA}" type="datetimeFigureOut">
              <a:rPr lang="fi-FI" smtClean="0"/>
              <a:t>4.10.2019</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1964623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i-FI"/>
          </a:p>
        </p:txBody>
      </p:sp>
      <p:sp>
        <p:nvSpPr>
          <p:cNvPr id="3" name="Date Placeholder 2"/>
          <p:cNvSpPr>
            <a:spLocks noGrp="1"/>
          </p:cNvSpPr>
          <p:nvPr>
            <p:ph type="dt" sz="half" idx="10"/>
          </p:nvPr>
        </p:nvSpPr>
        <p:spPr/>
        <p:txBody>
          <a:bodyPr/>
          <a:lstStyle/>
          <a:p>
            <a:fld id="{48872D6A-AD82-4AA8-B0C0-3A3E93DA69AA}" type="datetimeFigureOut">
              <a:rPr lang="fi-FI" smtClean="0"/>
              <a:t>4.10.2019</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84646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872D6A-AD82-4AA8-B0C0-3A3E93DA69AA}" type="datetimeFigureOut">
              <a:rPr lang="fi-FI" smtClean="0"/>
              <a:t>4.10.2019</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874736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i-FI"/>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872D6A-AD82-4AA8-B0C0-3A3E93DA69AA}" type="datetimeFigureOut">
              <a:rPr lang="fi-FI" smtClean="0"/>
              <a:t>4.10.2019</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1998257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i-FI"/>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872D6A-AD82-4AA8-B0C0-3A3E93DA69AA}" type="datetimeFigureOut">
              <a:rPr lang="fi-FI" smtClean="0"/>
              <a:t>4.10.2019</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3779990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i-FI"/>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Date Placeholder 3"/>
          <p:cNvSpPr>
            <a:spLocks noGrp="1"/>
          </p:cNvSpPr>
          <p:nvPr>
            <p:ph type="dt" sz="half" idx="10"/>
          </p:nvPr>
        </p:nvSpPr>
        <p:spPr/>
        <p:txBody>
          <a:bodyPr/>
          <a:lstStyle/>
          <a:p>
            <a:fld id="{48872D6A-AD82-4AA8-B0C0-3A3E93DA69AA}" type="datetimeFigureOut">
              <a:rPr lang="fi-FI" smtClean="0"/>
              <a:t>4.10.2019</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1665932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i-FI"/>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Date Placeholder 3"/>
          <p:cNvSpPr>
            <a:spLocks noGrp="1"/>
          </p:cNvSpPr>
          <p:nvPr>
            <p:ph type="dt" sz="half" idx="10"/>
          </p:nvPr>
        </p:nvSpPr>
        <p:spPr/>
        <p:txBody>
          <a:bodyPr/>
          <a:lstStyle/>
          <a:p>
            <a:fld id="{48872D6A-AD82-4AA8-B0C0-3A3E93DA69AA}" type="datetimeFigureOut">
              <a:rPr lang="fi-FI" smtClean="0"/>
              <a:t>4.10.2019</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4DE6A9D6-DBE3-4308-93EF-4BBDAAA601AE}" type="slidenum">
              <a:rPr lang="fi-FI" smtClean="0"/>
              <a:t>‹#›</a:t>
            </a:fld>
            <a:endParaRPr lang="fi-FI"/>
          </a:p>
        </p:txBody>
      </p:sp>
    </p:spTree>
    <p:extLst>
      <p:ext uri="{BB962C8B-B14F-4D97-AF65-F5344CB8AC3E}">
        <p14:creationId xmlns:p14="http://schemas.microsoft.com/office/powerpoint/2010/main" val="2118990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fi-FI"/>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872D6A-AD82-4AA8-B0C0-3A3E93DA69AA}" type="datetimeFigureOut">
              <a:rPr lang="fi-FI" smtClean="0"/>
              <a:t>4.10.2019</a:t>
            </a:fld>
            <a:endParaRPr lang="fi-FI"/>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E6A9D6-DBE3-4308-93EF-4BBDAAA601AE}" type="slidenum">
              <a:rPr lang="fi-FI" smtClean="0"/>
              <a:t>‹#›</a:t>
            </a:fld>
            <a:endParaRPr lang="fi-FI"/>
          </a:p>
        </p:txBody>
      </p:sp>
    </p:spTree>
    <p:extLst>
      <p:ext uri="{BB962C8B-B14F-4D97-AF65-F5344CB8AC3E}">
        <p14:creationId xmlns:p14="http://schemas.microsoft.com/office/powerpoint/2010/main" val="1853193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dilsadkirselioglu@gmail.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39132" y="198621"/>
            <a:ext cx="3238462" cy="356251"/>
          </a:xfrm>
          <a:prstGeom prst="rect">
            <a:avLst/>
          </a:prstGeom>
          <a:noFill/>
        </p:spPr>
        <p:txBody>
          <a:bodyPr wrap="square" rtlCol="0">
            <a:spAutoFit/>
          </a:bodyPr>
          <a:lstStyle/>
          <a:p>
            <a:r>
              <a:rPr lang="en-US" sz="1715" b="1" dirty="0" err="1" smtClean="0"/>
              <a:t>DigiEduHack</a:t>
            </a:r>
            <a:r>
              <a:rPr lang="en-US" sz="1715" b="1" dirty="0" smtClean="0"/>
              <a:t> Solution Canvas</a:t>
            </a:r>
            <a:endParaRPr lang="fi-FI" sz="1715" b="1" dirty="0"/>
          </a:p>
        </p:txBody>
      </p:sp>
      <p:sp>
        <p:nvSpPr>
          <p:cNvPr id="6" name="Rectangle 5"/>
          <p:cNvSpPr/>
          <p:nvPr/>
        </p:nvSpPr>
        <p:spPr>
          <a:xfrm>
            <a:off x="4440104" y="1565569"/>
            <a:ext cx="3623697" cy="1540765"/>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US" sz="1000" dirty="0" smtClean="0">
                <a:solidFill>
                  <a:schemeClr val="tx1"/>
                </a:solidFill>
              </a:rPr>
              <a:t>Target group: </a:t>
            </a:r>
            <a:endParaRPr lang="en-US" sz="1000" dirty="0">
              <a:solidFill>
                <a:schemeClr val="tx1"/>
              </a:solidFill>
            </a:endParaRPr>
          </a:p>
          <a:p>
            <a:r>
              <a:rPr lang="en-US" sz="785" i="1" dirty="0" smtClean="0">
                <a:solidFill>
                  <a:schemeClr val="tx1"/>
                </a:solidFill>
              </a:rPr>
              <a:t>Who is the target group for your solution?</a:t>
            </a:r>
          </a:p>
          <a:p>
            <a:r>
              <a:rPr lang="en-US" sz="785" i="1" dirty="0">
                <a:solidFill>
                  <a:schemeClr val="tx1"/>
                </a:solidFill>
              </a:rPr>
              <a:t>Who will this solution affect and how? How will they benefit?</a:t>
            </a:r>
          </a:p>
          <a:p>
            <a:endParaRPr lang="en-US" sz="785" i="1" dirty="0">
              <a:solidFill>
                <a:schemeClr val="tx1"/>
              </a:solidFill>
            </a:endParaRPr>
          </a:p>
          <a:p>
            <a:r>
              <a:rPr lang="en-US" sz="785" i="1" dirty="0" smtClean="0">
                <a:solidFill>
                  <a:schemeClr val="tx1"/>
                </a:solidFill>
              </a:rPr>
              <a:t>Foreign students who </a:t>
            </a:r>
            <a:r>
              <a:rPr lang="en-US" sz="785" i="1" dirty="0">
                <a:solidFill>
                  <a:schemeClr val="tx1"/>
                </a:solidFill>
              </a:rPr>
              <a:t>have difficulty in understanding Turkish </a:t>
            </a:r>
            <a:r>
              <a:rPr lang="en-US" sz="785" i="1" dirty="0" smtClean="0">
                <a:solidFill>
                  <a:schemeClr val="tx1"/>
                </a:solidFill>
              </a:rPr>
              <a:t>speech and who have hearing loss.  </a:t>
            </a:r>
          </a:p>
          <a:p>
            <a:endParaRPr lang="en-US" sz="785" i="1" dirty="0">
              <a:solidFill>
                <a:schemeClr val="tx1"/>
              </a:solidFill>
            </a:endParaRPr>
          </a:p>
          <a:p>
            <a:r>
              <a:rPr lang="en-US" sz="785" i="1" dirty="0" smtClean="0">
                <a:solidFill>
                  <a:schemeClr val="tx1"/>
                </a:solidFill>
              </a:rPr>
              <a:t>Those students will be able to understand the course content better by the help of the system. Also, the  system will provide them to focus on the content easier and to increase their course performance. </a:t>
            </a:r>
          </a:p>
          <a:p>
            <a:r>
              <a:rPr lang="en-US" sz="785" i="1" dirty="0" smtClean="0">
                <a:solidFill>
                  <a:schemeClr val="tx1"/>
                </a:solidFill>
              </a:rPr>
              <a:t>In addition, </a:t>
            </a:r>
            <a:r>
              <a:rPr lang="en-US" sz="785" i="1" dirty="0" err="1" smtClean="0">
                <a:solidFill>
                  <a:schemeClr val="tx1"/>
                </a:solidFill>
              </a:rPr>
              <a:t>Anadolu</a:t>
            </a:r>
            <a:r>
              <a:rPr lang="en-US" sz="785" i="1" dirty="0" smtClean="0">
                <a:solidFill>
                  <a:schemeClr val="tx1"/>
                </a:solidFill>
              </a:rPr>
              <a:t> University Open Education System will increase reputation </a:t>
            </a:r>
            <a:r>
              <a:rPr lang="en-US" sz="785" i="1" dirty="0" smtClean="0">
                <a:solidFill>
                  <a:schemeClr val="tx1"/>
                </a:solidFill>
              </a:rPr>
              <a:t>and gain opportunity to apply </a:t>
            </a:r>
            <a:r>
              <a:rPr lang="en-US" sz="785" i="1" dirty="0" smtClean="0">
                <a:solidFill>
                  <a:schemeClr val="tx1"/>
                </a:solidFill>
              </a:rPr>
              <a:t>social </a:t>
            </a:r>
            <a:r>
              <a:rPr lang="en-US" sz="785" i="1" dirty="0" smtClean="0">
                <a:solidFill>
                  <a:schemeClr val="tx1"/>
                </a:solidFill>
              </a:rPr>
              <a:t>responsibility projects. </a:t>
            </a:r>
            <a:endParaRPr lang="en-US" sz="785" i="1" dirty="0" smtClean="0">
              <a:solidFill>
                <a:schemeClr val="tx1"/>
              </a:solidFill>
            </a:endParaRPr>
          </a:p>
        </p:txBody>
      </p:sp>
      <p:sp>
        <p:nvSpPr>
          <p:cNvPr id="8" name="Rectangle 7"/>
          <p:cNvSpPr/>
          <p:nvPr/>
        </p:nvSpPr>
        <p:spPr>
          <a:xfrm>
            <a:off x="8174628" y="5430378"/>
            <a:ext cx="3538005" cy="1189426"/>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US" sz="1000" dirty="0" smtClean="0"/>
              <a:t>Team work:</a:t>
            </a:r>
            <a:endParaRPr lang="en-US" sz="1000" dirty="0"/>
          </a:p>
          <a:p>
            <a:r>
              <a:rPr lang="en-US" sz="785" i="1" dirty="0" smtClean="0"/>
              <a:t>How well did you work as a team? Could you continue to work as a team in the future? </a:t>
            </a:r>
            <a:endParaRPr lang="en-US" sz="785" i="1" dirty="0"/>
          </a:p>
          <a:p>
            <a:r>
              <a:rPr lang="en-US" sz="785" i="1" dirty="0" smtClean="0"/>
              <a:t>As participants, we worked together very sufficiently. Our mentor was very  contributor on not only technical parts but also on the process of idea formation to technical solution.  </a:t>
            </a:r>
          </a:p>
          <a:p>
            <a:endParaRPr lang="en-US" sz="785" i="1" dirty="0" smtClean="0">
              <a:solidFill>
                <a:schemeClr val="tx1"/>
              </a:solidFill>
              <a:hlinkClick r:id="rId2"/>
            </a:endParaRPr>
          </a:p>
          <a:p>
            <a:r>
              <a:rPr lang="en-US" sz="785" i="1" dirty="0" smtClean="0">
                <a:solidFill>
                  <a:schemeClr val="tx1"/>
                </a:solidFill>
              </a:rPr>
              <a:t>MENTEES: </a:t>
            </a:r>
            <a:r>
              <a:rPr lang="en-US" sz="785" i="1" dirty="0" err="1" smtClean="0">
                <a:solidFill>
                  <a:schemeClr val="tx1"/>
                </a:solidFill>
              </a:rPr>
              <a:t>Dilsad</a:t>
            </a:r>
            <a:r>
              <a:rPr lang="en-US" sz="785" i="1" dirty="0" smtClean="0">
                <a:solidFill>
                  <a:schemeClr val="tx1"/>
                </a:solidFill>
              </a:rPr>
              <a:t> </a:t>
            </a:r>
            <a:r>
              <a:rPr lang="en-US" sz="785" i="1" dirty="0" err="1" smtClean="0">
                <a:solidFill>
                  <a:schemeClr val="tx1"/>
                </a:solidFill>
              </a:rPr>
              <a:t>Tekin</a:t>
            </a:r>
            <a:r>
              <a:rPr lang="en-US" sz="785" i="1" dirty="0" smtClean="0"/>
              <a:t>, </a:t>
            </a:r>
            <a:r>
              <a:rPr lang="en-US" sz="785" i="1" dirty="0" err="1" smtClean="0"/>
              <a:t>Bugra</a:t>
            </a:r>
            <a:r>
              <a:rPr lang="en-US" sz="785" i="1" dirty="0" smtClean="0"/>
              <a:t> </a:t>
            </a:r>
            <a:r>
              <a:rPr lang="en-US" sz="785" i="1" dirty="0" err="1" smtClean="0"/>
              <a:t>Erdal</a:t>
            </a:r>
            <a:endParaRPr lang="en-US" sz="785" i="1" dirty="0" smtClean="0"/>
          </a:p>
          <a:p>
            <a:r>
              <a:rPr lang="en-US" sz="785" i="1" dirty="0" smtClean="0"/>
              <a:t>MENTOR: </a:t>
            </a:r>
            <a:r>
              <a:rPr lang="en-US" sz="785" i="1" dirty="0" smtClean="0"/>
              <a:t>Yilmaz </a:t>
            </a:r>
            <a:r>
              <a:rPr lang="en-US" sz="785" i="1" dirty="0" err="1" smtClean="0"/>
              <a:t>Yoru</a:t>
            </a:r>
            <a:endParaRPr lang="en-US" sz="785" i="1" dirty="0" smtClean="0"/>
          </a:p>
          <a:p>
            <a:endParaRPr lang="en-US" sz="785" i="1" dirty="0" smtClean="0"/>
          </a:p>
          <a:p>
            <a:endParaRPr lang="fi-FI" sz="785" dirty="0"/>
          </a:p>
        </p:txBody>
      </p:sp>
      <p:sp>
        <p:nvSpPr>
          <p:cNvPr id="9" name="Rectangle 8"/>
          <p:cNvSpPr/>
          <p:nvPr/>
        </p:nvSpPr>
        <p:spPr>
          <a:xfrm>
            <a:off x="4440104" y="3202072"/>
            <a:ext cx="3623697" cy="3484688"/>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US" sz="1000" dirty="0" smtClean="0">
                <a:solidFill>
                  <a:schemeClr val="tx1"/>
                </a:solidFill>
              </a:rPr>
              <a:t>Impact</a:t>
            </a:r>
            <a:r>
              <a:rPr lang="en-US" sz="1000" dirty="0">
                <a:solidFill>
                  <a:schemeClr val="tx1"/>
                </a:solidFill>
              </a:rPr>
              <a:t>: </a:t>
            </a:r>
          </a:p>
          <a:p>
            <a:r>
              <a:rPr lang="en-US" sz="800" i="1" dirty="0"/>
              <a:t>What is the impact of your </a:t>
            </a:r>
            <a:r>
              <a:rPr lang="en-US" sz="800" i="1" dirty="0" smtClean="0"/>
              <a:t>solution? How do you measure it?</a:t>
            </a:r>
          </a:p>
          <a:p>
            <a:endParaRPr lang="en-US" sz="800" i="1" dirty="0" smtClean="0">
              <a:solidFill>
                <a:schemeClr val="tx1"/>
              </a:solidFill>
            </a:endParaRPr>
          </a:p>
          <a:p>
            <a:r>
              <a:rPr lang="en-US" sz="800" i="1" dirty="0" smtClean="0">
                <a:solidFill>
                  <a:schemeClr val="tx1"/>
                </a:solidFill>
              </a:rPr>
              <a:t>The  </a:t>
            </a:r>
            <a:r>
              <a:rPr lang="en-US" sz="800" i="1" dirty="0">
                <a:solidFill>
                  <a:schemeClr val="tx1"/>
                </a:solidFill>
              </a:rPr>
              <a:t>system will provide </a:t>
            </a:r>
            <a:r>
              <a:rPr lang="en-US" sz="800" i="1" dirty="0" smtClean="0">
                <a:solidFill>
                  <a:schemeClr val="tx1"/>
                </a:solidFill>
              </a:rPr>
              <a:t>the target group;</a:t>
            </a:r>
          </a:p>
          <a:p>
            <a:r>
              <a:rPr lang="en-US" sz="800" i="1" dirty="0" smtClean="0">
                <a:solidFill>
                  <a:schemeClr val="tx1"/>
                </a:solidFill>
              </a:rPr>
              <a:t> </a:t>
            </a:r>
            <a:r>
              <a:rPr lang="en-US" sz="800" i="1" dirty="0">
                <a:solidFill>
                  <a:schemeClr val="tx1"/>
                </a:solidFill>
              </a:rPr>
              <a:t>to focus on </a:t>
            </a:r>
            <a:r>
              <a:rPr lang="en-US" sz="800" i="1" dirty="0" smtClean="0">
                <a:solidFill>
                  <a:schemeClr val="tx1"/>
                </a:solidFill>
              </a:rPr>
              <a:t>the course </a:t>
            </a:r>
            <a:r>
              <a:rPr lang="en-US" sz="800" i="1" dirty="0">
                <a:solidFill>
                  <a:schemeClr val="tx1"/>
                </a:solidFill>
              </a:rPr>
              <a:t>content easier </a:t>
            </a:r>
          </a:p>
          <a:p>
            <a:r>
              <a:rPr lang="en-US" sz="800" i="1" dirty="0" smtClean="0">
                <a:solidFill>
                  <a:schemeClr val="tx1"/>
                </a:solidFill>
              </a:rPr>
              <a:t>to </a:t>
            </a:r>
            <a:r>
              <a:rPr lang="en-US" sz="800" i="1" dirty="0">
                <a:solidFill>
                  <a:schemeClr val="tx1"/>
                </a:solidFill>
              </a:rPr>
              <a:t>increase their course </a:t>
            </a:r>
            <a:r>
              <a:rPr lang="en-US" sz="800" i="1" dirty="0" smtClean="0">
                <a:solidFill>
                  <a:schemeClr val="tx1"/>
                </a:solidFill>
              </a:rPr>
              <a:t>performance</a:t>
            </a:r>
          </a:p>
          <a:p>
            <a:r>
              <a:rPr lang="en-US" sz="800" i="1" dirty="0" smtClean="0">
                <a:solidFill>
                  <a:schemeClr val="tx1"/>
                </a:solidFill>
              </a:rPr>
              <a:t>To make online course materials more accessible</a:t>
            </a:r>
          </a:p>
          <a:p>
            <a:endParaRPr lang="en-US" sz="800" i="1" dirty="0">
              <a:solidFill>
                <a:schemeClr val="tx1"/>
              </a:solidFill>
            </a:endParaRPr>
          </a:p>
          <a:p>
            <a:endParaRPr lang="en-US" sz="800" i="1" dirty="0"/>
          </a:p>
          <a:p>
            <a:r>
              <a:rPr lang="en-US" sz="800" i="1" dirty="0">
                <a:solidFill>
                  <a:schemeClr val="tx1"/>
                </a:solidFill>
              </a:rPr>
              <a:t>Surveys on the target group are planned after the system has been started. </a:t>
            </a:r>
          </a:p>
        </p:txBody>
      </p:sp>
      <p:sp>
        <p:nvSpPr>
          <p:cNvPr id="10" name="Rectangle 9"/>
          <p:cNvSpPr/>
          <p:nvPr/>
        </p:nvSpPr>
        <p:spPr>
          <a:xfrm>
            <a:off x="430719" y="1563671"/>
            <a:ext cx="3898556" cy="2530547"/>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US" sz="1000" dirty="0" smtClean="0">
                <a:solidFill>
                  <a:schemeClr val="tx1"/>
                </a:solidFill>
              </a:rPr>
              <a:t>Solution description:</a:t>
            </a:r>
            <a:endParaRPr lang="en-US" sz="1000" dirty="0">
              <a:solidFill>
                <a:schemeClr val="tx1"/>
              </a:solidFill>
            </a:endParaRPr>
          </a:p>
          <a:p>
            <a:endParaRPr lang="en-US" sz="785" i="1" dirty="0">
              <a:solidFill>
                <a:schemeClr val="tx1"/>
              </a:solidFill>
            </a:endParaRPr>
          </a:p>
          <a:p>
            <a:r>
              <a:rPr lang="en-US" sz="785" i="1" dirty="0" smtClean="0">
                <a:solidFill>
                  <a:schemeClr val="tx1"/>
                </a:solidFill>
              </a:rPr>
              <a:t>Please </a:t>
            </a:r>
            <a:r>
              <a:rPr lang="en-US" sz="785" i="1" dirty="0">
                <a:solidFill>
                  <a:schemeClr val="tx1"/>
                </a:solidFill>
              </a:rPr>
              <a:t>describe your solution. What is your final </a:t>
            </a:r>
            <a:r>
              <a:rPr lang="en-US" sz="785" i="1" dirty="0" smtClean="0">
                <a:solidFill>
                  <a:schemeClr val="tx1"/>
                </a:solidFill>
              </a:rPr>
              <a:t>product/service/tool/activity? How could the solution be used to enhance digital education in the your </a:t>
            </a:r>
            <a:r>
              <a:rPr lang="en-US" sz="785" i="1" dirty="0">
                <a:solidFill>
                  <a:schemeClr val="tx1"/>
                </a:solidFill>
              </a:rPr>
              <a:t>challenge area? How could the success of the solution be measured? </a:t>
            </a:r>
            <a:r>
              <a:rPr lang="en-US" sz="785" i="1" dirty="0" smtClean="0">
                <a:solidFill>
                  <a:schemeClr val="tx1"/>
                </a:solidFill>
              </a:rPr>
              <a:t>How </a:t>
            </a:r>
            <a:r>
              <a:rPr lang="en-US" sz="785" i="1" dirty="0">
                <a:solidFill>
                  <a:schemeClr val="tx1"/>
                </a:solidFill>
              </a:rPr>
              <a:t>will the solution provide benefits to the challenge owner</a:t>
            </a:r>
            <a:r>
              <a:rPr lang="en-US" sz="785" i="1" dirty="0" smtClean="0">
                <a:solidFill>
                  <a:schemeClr val="tx1"/>
                </a:solidFill>
              </a:rPr>
              <a:t>? </a:t>
            </a:r>
          </a:p>
          <a:p>
            <a:endParaRPr lang="en-US" sz="785" dirty="0" smtClean="0"/>
          </a:p>
          <a:p>
            <a:r>
              <a:rPr lang="en-US" sz="785" i="1" dirty="0">
                <a:solidFill>
                  <a:schemeClr val="tx1"/>
                </a:solidFill>
              </a:rPr>
              <a:t>Students with special </a:t>
            </a:r>
            <a:r>
              <a:rPr lang="en-US" sz="785" i="1" dirty="0" smtClean="0">
                <a:solidFill>
                  <a:schemeClr val="tx1"/>
                </a:solidFill>
              </a:rPr>
              <a:t>needs and foreign students </a:t>
            </a:r>
            <a:r>
              <a:rPr lang="en-US" sz="785" i="1" dirty="0">
                <a:solidFill>
                  <a:schemeClr val="tx1"/>
                </a:solidFill>
              </a:rPr>
              <a:t>face a problem of comprehension </a:t>
            </a:r>
            <a:r>
              <a:rPr lang="en-US" sz="785" i="1" dirty="0" smtClean="0">
                <a:solidFill>
                  <a:schemeClr val="tx1"/>
                </a:solidFill>
              </a:rPr>
              <a:t>of speech in Turkish during </a:t>
            </a:r>
            <a:r>
              <a:rPr lang="en-US" sz="785" i="1" dirty="0">
                <a:solidFill>
                  <a:schemeClr val="tx1"/>
                </a:solidFill>
              </a:rPr>
              <a:t>live online courses</a:t>
            </a:r>
            <a:r>
              <a:rPr lang="en-US" sz="785" i="1" dirty="0" smtClean="0">
                <a:solidFill>
                  <a:schemeClr val="tx1"/>
                </a:solidFill>
              </a:rPr>
              <a:t>. Our solution is to develop a system with speech recognition technology which generates simultaneous subtitles during a live online course. This system has two parts. First part is SR System for the live online course record. Second part is display of  a speech as a subtitle on the course video</a:t>
            </a:r>
            <a:r>
              <a:rPr lang="en-US" sz="785" i="1" dirty="0">
                <a:solidFill>
                  <a:schemeClr val="tx1"/>
                </a:solidFill>
              </a:rPr>
              <a:t>. </a:t>
            </a:r>
            <a:endParaRPr lang="en-US" sz="785" i="1" dirty="0" smtClean="0">
              <a:solidFill>
                <a:schemeClr val="tx1"/>
              </a:solidFill>
            </a:endParaRPr>
          </a:p>
          <a:p>
            <a:endParaRPr lang="en-US" sz="785" i="1" dirty="0">
              <a:solidFill>
                <a:schemeClr val="tx1"/>
              </a:solidFill>
            </a:endParaRPr>
          </a:p>
          <a:p>
            <a:r>
              <a:rPr lang="en-US" sz="785" i="1" dirty="0">
                <a:solidFill>
                  <a:schemeClr val="tx1"/>
                </a:solidFill>
              </a:rPr>
              <a:t>Success will be measured by the ratio of the output of the voice recognition system to the correct match with the actual speech</a:t>
            </a:r>
            <a:r>
              <a:rPr lang="en-US" sz="785" i="1" dirty="0" smtClean="0">
                <a:solidFill>
                  <a:schemeClr val="tx1"/>
                </a:solidFill>
              </a:rPr>
              <a:t>. Our challenge owner is </a:t>
            </a:r>
            <a:r>
              <a:rPr lang="en-US" sz="785" i="1" dirty="0" err="1" smtClean="0">
                <a:solidFill>
                  <a:schemeClr val="tx1"/>
                </a:solidFill>
              </a:rPr>
              <a:t>Anadolu</a:t>
            </a:r>
            <a:r>
              <a:rPr lang="en-US" sz="785" i="1" dirty="0" smtClean="0">
                <a:solidFill>
                  <a:schemeClr val="tx1"/>
                </a:solidFill>
              </a:rPr>
              <a:t> University Open Education System. The system we plan to develop will provide the students, who are enrolled open education system and having difficulty </a:t>
            </a:r>
            <a:r>
              <a:rPr lang="en-US" sz="785" i="1" dirty="0">
                <a:solidFill>
                  <a:schemeClr val="tx1"/>
                </a:solidFill>
              </a:rPr>
              <a:t>hearing or </a:t>
            </a:r>
            <a:r>
              <a:rPr lang="en-US" sz="785" i="1" dirty="0" smtClean="0">
                <a:solidFill>
                  <a:schemeClr val="tx1"/>
                </a:solidFill>
              </a:rPr>
              <a:t>understanding the speech during an online course, to understand the speech of the educator better. </a:t>
            </a:r>
          </a:p>
        </p:txBody>
      </p:sp>
      <p:sp>
        <p:nvSpPr>
          <p:cNvPr id="11" name="Rectangle 10"/>
          <p:cNvSpPr/>
          <p:nvPr/>
        </p:nvSpPr>
        <p:spPr>
          <a:xfrm>
            <a:off x="8164771" y="2903404"/>
            <a:ext cx="3547862" cy="1234057"/>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US" sz="1000" dirty="0" smtClean="0">
                <a:solidFill>
                  <a:schemeClr val="tx1"/>
                </a:solidFill>
              </a:rPr>
              <a:t>Transferability : </a:t>
            </a:r>
          </a:p>
          <a:p>
            <a:r>
              <a:rPr lang="en-US" sz="800" i="1" dirty="0" smtClean="0">
                <a:solidFill>
                  <a:schemeClr val="tx1"/>
                </a:solidFill>
              </a:rPr>
              <a:t>Can your solution be used in other contexts?</a:t>
            </a:r>
          </a:p>
          <a:p>
            <a:r>
              <a:rPr lang="en-US" sz="800" i="1" dirty="0" smtClean="0">
                <a:solidFill>
                  <a:schemeClr val="tx1"/>
                </a:solidFill>
              </a:rPr>
              <a:t>What parts of it can be applied to other context?</a:t>
            </a:r>
          </a:p>
          <a:p>
            <a:endParaRPr lang="en-US" sz="800" i="1" dirty="0">
              <a:solidFill>
                <a:schemeClr val="tx1"/>
              </a:solidFill>
            </a:endParaRPr>
          </a:p>
          <a:p>
            <a:r>
              <a:rPr lang="en-US" sz="800" i="1" dirty="0" smtClean="0">
                <a:solidFill>
                  <a:schemeClr val="tx1"/>
                </a:solidFill>
              </a:rPr>
              <a:t>Open Education Systems,</a:t>
            </a:r>
          </a:p>
          <a:p>
            <a:r>
              <a:rPr lang="en-US" sz="800" i="1" dirty="0" smtClean="0">
                <a:solidFill>
                  <a:schemeClr val="tx1"/>
                </a:solidFill>
              </a:rPr>
              <a:t>Online live/recorded courses</a:t>
            </a:r>
          </a:p>
          <a:p>
            <a:r>
              <a:rPr lang="en-US" sz="800" i="1" dirty="0" smtClean="0">
                <a:solidFill>
                  <a:schemeClr val="tx1"/>
                </a:solidFill>
              </a:rPr>
              <a:t>MOOCs</a:t>
            </a:r>
          </a:p>
          <a:p>
            <a:endParaRPr lang="en-US" sz="800" i="1" dirty="0">
              <a:solidFill>
                <a:schemeClr val="tx1"/>
              </a:solidFill>
            </a:endParaRPr>
          </a:p>
          <a:p>
            <a:r>
              <a:rPr lang="en-US" sz="800" i="1" dirty="0" smtClean="0">
                <a:solidFill>
                  <a:schemeClr val="tx1"/>
                </a:solidFill>
              </a:rPr>
              <a:t>All system itself can be applied to other context. </a:t>
            </a:r>
          </a:p>
        </p:txBody>
      </p:sp>
      <p:sp>
        <p:nvSpPr>
          <p:cNvPr id="12" name="Rectangle 11"/>
          <p:cNvSpPr/>
          <p:nvPr/>
        </p:nvSpPr>
        <p:spPr>
          <a:xfrm>
            <a:off x="430719" y="4094218"/>
            <a:ext cx="3898556" cy="2501776"/>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GB" sz="1000" dirty="0" smtClean="0"/>
              <a:t>Context:</a:t>
            </a:r>
          </a:p>
          <a:p>
            <a:r>
              <a:rPr lang="en-US" sz="800" i="1" dirty="0">
                <a:solidFill>
                  <a:schemeClr val="tx1"/>
                </a:solidFill>
              </a:rPr>
              <a:t>What is the problem you are facing? What is the challenge that you are solving? </a:t>
            </a:r>
          </a:p>
          <a:p>
            <a:endParaRPr lang="en-US" sz="800" i="1" dirty="0" smtClean="0">
              <a:solidFill>
                <a:schemeClr val="tx1"/>
              </a:solidFill>
            </a:endParaRPr>
          </a:p>
          <a:p>
            <a:endParaRPr lang="en-US" sz="800" i="1" dirty="0" smtClean="0">
              <a:solidFill>
                <a:schemeClr val="tx1"/>
              </a:solidFill>
            </a:endParaRPr>
          </a:p>
          <a:p>
            <a:r>
              <a:rPr lang="en-US" sz="800" i="1" dirty="0" smtClean="0">
                <a:solidFill>
                  <a:schemeClr val="tx1"/>
                </a:solidFill>
              </a:rPr>
              <a:t>Students  are having difficulty of </a:t>
            </a:r>
            <a:r>
              <a:rPr lang="en-US" sz="800" i="1" dirty="0">
                <a:solidFill>
                  <a:schemeClr val="tx1"/>
                </a:solidFill>
              </a:rPr>
              <a:t>hearing or understanding the speech during an online </a:t>
            </a:r>
            <a:r>
              <a:rPr lang="en-US" sz="800" i="1" dirty="0" smtClean="0">
                <a:solidFill>
                  <a:schemeClr val="tx1"/>
                </a:solidFill>
              </a:rPr>
              <a:t>course. </a:t>
            </a:r>
          </a:p>
          <a:p>
            <a:endParaRPr lang="en-US" sz="800" i="1" dirty="0">
              <a:solidFill>
                <a:schemeClr val="tx1"/>
              </a:solidFill>
            </a:endParaRPr>
          </a:p>
          <a:p>
            <a:r>
              <a:rPr lang="en-US" sz="800" dirty="0" smtClean="0"/>
              <a:t>AI </a:t>
            </a:r>
            <a:r>
              <a:rPr lang="en-US" sz="800" dirty="0"/>
              <a:t>and Intelligent assistance </a:t>
            </a:r>
            <a:r>
              <a:rPr lang="en-US" sz="800" dirty="0" smtClean="0"/>
              <a:t>for accessibility:</a:t>
            </a:r>
            <a:endParaRPr lang="fr-BE" sz="800" dirty="0"/>
          </a:p>
          <a:p>
            <a:r>
              <a:rPr lang="en-US" sz="800" dirty="0" smtClean="0"/>
              <a:t>How </a:t>
            </a:r>
            <a:r>
              <a:rPr lang="en-US" sz="800" dirty="0"/>
              <a:t>can AI provide learners with a digital assistant for specific </a:t>
            </a:r>
            <a:r>
              <a:rPr lang="en-US" sz="800" dirty="0" smtClean="0"/>
              <a:t>needs? </a:t>
            </a:r>
            <a:r>
              <a:rPr lang="en-US" sz="800" dirty="0"/>
              <a:t/>
            </a:r>
            <a:br>
              <a:rPr lang="en-US" sz="800" dirty="0"/>
            </a:br>
            <a:r>
              <a:rPr lang="en-US" sz="800" dirty="0"/>
              <a:t>                            </a:t>
            </a:r>
            <a:endParaRPr lang="en-US" sz="800" dirty="0">
              <a:solidFill>
                <a:srgbClr val="FF0000"/>
              </a:solidFill>
            </a:endParaRPr>
          </a:p>
          <a:p>
            <a:endParaRPr lang="en-GB" sz="1000" dirty="0" smtClean="0"/>
          </a:p>
        </p:txBody>
      </p:sp>
      <p:sp>
        <p:nvSpPr>
          <p:cNvPr id="18" name="Rectangle 17"/>
          <p:cNvSpPr/>
          <p:nvPr/>
        </p:nvSpPr>
        <p:spPr>
          <a:xfrm>
            <a:off x="8164773" y="1563671"/>
            <a:ext cx="3547860" cy="128884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US" sz="1000" dirty="0" smtClean="0"/>
              <a:t>Innovativeness:</a:t>
            </a:r>
            <a:endParaRPr lang="en-US" sz="1000" dirty="0"/>
          </a:p>
          <a:p>
            <a:r>
              <a:rPr lang="en-US" sz="785" i="1" dirty="0" smtClean="0">
                <a:solidFill>
                  <a:schemeClr val="tx1"/>
                </a:solidFill>
              </a:rPr>
              <a:t>What makes your solution different and original? </a:t>
            </a:r>
            <a:r>
              <a:rPr lang="en-US" sz="785" i="1" dirty="0">
                <a:solidFill>
                  <a:schemeClr val="tx1"/>
                </a:solidFill>
              </a:rPr>
              <a:t>Can anything similar be found on the market? </a:t>
            </a:r>
            <a:r>
              <a:rPr lang="en-US" sz="785" i="1" dirty="0" smtClean="0">
                <a:solidFill>
                  <a:schemeClr val="tx1"/>
                </a:solidFill>
              </a:rPr>
              <a:t> How innovative is it?</a:t>
            </a:r>
          </a:p>
          <a:p>
            <a:endParaRPr lang="en-US" sz="785" i="1" dirty="0">
              <a:solidFill>
                <a:schemeClr val="tx1"/>
              </a:solidFill>
            </a:endParaRPr>
          </a:p>
          <a:p>
            <a:r>
              <a:rPr lang="en-US" sz="785" i="1" dirty="0" smtClean="0">
                <a:solidFill>
                  <a:schemeClr val="tx1"/>
                </a:solidFill>
              </a:rPr>
              <a:t>There is no </a:t>
            </a:r>
            <a:r>
              <a:rPr lang="en-US" sz="785" i="1" dirty="0">
                <a:solidFill>
                  <a:schemeClr val="tx1"/>
                </a:solidFill>
              </a:rPr>
              <a:t>S</a:t>
            </a:r>
            <a:r>
              <a:rPr lang="en-US" sz="785" i="1" dirty="0" smtClean="0">
                <a:solidFill>
                  <a:schemeClr val="tx1"/>
                </a:solidFill>
              </a:rPr>
              <a:t>peech Recognition (SR) solution for Learning </a:t>
            </a:r>
            <a:r>
              <a:rPr lang="en-US" sz="785" i="1" dirty="0" err="1" smtClean="0">
                <a:solidFill>
                  <a:schemeClr val="tx1"/>
                </a:solidFill>
              </a:rPr>
              <a:t>Managemt</a:t>
            </a:r>
            <a:r>
              <a:rPr lang="en-US" sz="785" i="1" dirty="0" smtClean="0">
                <a:solidFill>
                  <a:schemeClr val="tx1"/>
                </a:solidFill>
              </a:rPr>
              <a:t> Systems (LMS). Combining SR technology with LMS is an brand new application and a very innovative solution for Open Education System. </a:t>
            </a:r>
          </a:p>
        </p:txBody>
      </p:sp>
      <p:sp>
        <p:nvSpPr>
          <p:cNvPr id="20" name="Rectangle 19"/>
          <p:cNvSpPr/>
          <p:nvPr/>
        </p:nvSpPr>
        <p:spPr>
          <a:xfrm>
            <a:off x="8174628" y="4206450"/>
            <a:ext cx="3538005" cy="117655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t"/>
          <a:lstStyle/>
          <a:p>
            <a:r>
              <a:rPr lang="en-US" sz="1000" dirty="0" smtClean="0"/>
              <a:t>Sustainability:</a:t>
            </a:r>
          </a:p>
          <a:p>
            <a:r>
              <a:rPr lang="en-US" sz="800" i="1" dirty="0" smtClean="0">
                <a:solidFill>
                  <a:schemeClr val="tx1"/>
                </a:solidFill>
              </a:rPr>
              <a:t>What is your plan for the implementation of the solution and how do </a:t>
            </a:r>
            <a:r>
              <a:rPr lang="en-US" sz="800" i="1" dirty="0">
                <a:solidFill>
                  <a:schemeClr val="tx1"/>
                </a:solidFill>
              </a:rPr>
              <a:t>you see </a:t>
            </a:r>
            <a:r>
              <a:rPr lang="en-US" sz="800" i="1" dirty="0" smtClean="0">
                <a:solidFill>
                  <a:schemeClr val="tx1"/>
                </a:solidFill>
              </a:rPr>
              <a:t>it in </a:t>
            </a:r>
            <a:r>
              <a:rPr lang="en-US" sz="800" i="1" dirty="0">
                <a:solidFill>
                  <a:schemeClr val="tx1"/>
                </a:solidFill>
              </a:rPr>
              <a:t>the mid- and long term? </a:t>
            </a:r>
            <a:endParaRPr lang="en-US" sz="800" i="1" dirty="0" smtClean="0">
              <a:solidFill>
                <a:schemeClr val="tx1"/>
              </a:solidFill>
            </a:endParaRPr>
          </a:p>
          <a:p>
            <a:endParaRPr lang="en-US" sz="800" i="1" dirty="0" smtClean="0">
              <a:solidFill>
                <a:schemeClr val="tx1"/>
              </a:solidFill>
            </a:endParaRPr>
          </a:p>
          <a:p>
            <a:r>
              <a:rPr lang="en-US" sz="800" i="1" dirty="0" smtClean="0">
                <a:solidFill>
                  <a:schemeClr val="tx1"/>
                </a:solidFill>
              </a:rPr>
              <a:t>When the system is launched once , it can be used anytime needed for both Live and Recorded courses.  </a:t>
            </a:r>
            <a:endParaRPr lang="en-US" sz="800" i="1" dirty="0">
              <a:solidFill>
                <a:schemeClr val="tx1"/>
              </a:solidFill>
            </a:endParaRPr>
          </a:p>
          <a:p>
            <a:r>
              <a:rPr lang="en-US" sz="800" i="1" dirty="0" smtClean="0">
                <a:solidFill>
                  <a:schemeClr val="tx1"/>
                </a:solidFill>
              </a:rPr>
              <a:t>This system will be developed by local agencies so that is very sustainable </a:t>
            </a:r>
            <a:r>
              <a:rPr lang="en-US" sz="800" i="1" dirty="0" smtClean="0">
                <a:solidFill>
                  <a:schemeClr val="tx1"/>
                </a:solidFill>
              </a:rPr>
              <a:t>and open to new developments.</a:t>
            </a:r>
            <a:endParaRPr lang="fi-FI" sz="785" i="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734" y="198329"/>
            <a:ext cx="1347974" cy="660143"/>
          </a:xfrm>
          <a:prstGeom prst="rect">
            <a:avLst/>
          </a:prstGeom>
        </p:spPr>
      </p:pic>
      <p:sp>
        <p:nvSpPr>
          <p:cNvPr id="15" name="TextBox 14"/>
          <p:cNvSpPr txBox="1"/>
          <p:nvPr/>
        </p:nvSpPr>
        <p:spPr>
          <a:xfrm>
            <a:off x="1655826" y="1043733"/>
            <a:ext cx="4478850" cy="246221"/>
          </a:xfrm>
          <a:prstGeom prst="rect">
            <a:avLst/>
          </a:prstGeom>
          <a:noFill/>
        </p:spPr>
        <p:txBody>
          <a:bodyPr wrap="square" rtlCol="0">
            <a:spAutoFit/>
          </a:bodyPr>
          <a:lstStyle/>
          <a:p>
            <a:r>
              <a:rPr lang="en-US" sz="1000" b="1" dirty="0" smtClean="0"/>
              <a:t>Challenge addressed:……………………………………..</a:t>
            </a:r>
            <a:endParaRPr lang="fi-FI" sz="1000" b="1" dirty="0"/>
          </a:p>
        </p:txBody>
      </p:sp>
      <p:sp>
        <p:nvSpPr>
          <p:cNvPr id="16" name="TextBox 15"/>
          <p:cNvSpPr txBox="1"/>
          <p:nvPr/>
        </p:nvSpPr>
        <p:spPr>
          <a:xfrm>
            <a:off x="4833999" y="663528"/>
            <a:ext cx="5295504" cy="246221"/>
          </a:xfrm>
          <a:prstGeom prst="rect">
            <a:avLst/>
          </a:prstGeom>
          <a:noFill/>
        </p:spPr>
        <p:txBody>
          <a:bodyPr wrap="square" rtlCol="0">
            <a:spAutoFit/>
          </a:bodyPr>
          <a:lstStyle/>
          <a:p>
            <a:r>
              <a:rPr lang="en-US" sz="1000" b="1" dirty="0" smtClean="0"/>
              <a:t>Team name: </a:t>
            </a:r>
            <a:r>
              <a:rPr lang="en-US" sz="1000" b="1" dirty="0" err="1" smtClean="0"/>
              <a:t>NumSix</a:t>
            </a:r>
            <a:r>
              <a:rPr lang="en-US" sz="1000" b="1" dirty="0" smtClean="0"/>
              <a:t> </a:t>
            </a:r>
            <a:endParaRPr lang="fi-FI" sz="1000" b="1" dirty="0"/>
          </a:p>
        </p:txBody>
      </p:sp>
      <p:sp>
        <p:nvSpPr>
          <p:cNvPr id="4" name="TextBox 3"/>
          <p:cNvSpPr txBox="1"/>
          <p:nvPr/>
        </p:nvSpPr>
        <p:spPr>
          <a:xfrm>
            <a:off x="4833999" y="1000490"/>
            <a:ext cx="4460488" cy="400110"/>
          </a:xfrm>
          <a:prstGeom prst="rect">
            <a:avLst/>
          </a:prstGeom>
          <a:noFill/>
        </p:spPr>
        <p:txBody>
          <a:bodyPr wrap="square" rtlCol="0">
            <a:spAutoFit/>
          </a:bodyPr>
          <a:lstStyle/>
          <a:p>
            <a:r>
              <a:rPr lang="en-US" sz="1000" b="1" dirty="0" smtClean="0"/>
              <a:t>Challenge </a:t>
            </a:r>
            <a:r>
              <a:rPr lang="en-US" sz="1000" b="1" dirty="0"/>
              <a:t>category</a:t>
            </a:r>
            <a:r>
              <a:rPr lang="en-US" sz="1000" b="1" dirty="0" smtClean="0"/>
              <a:t>: </a:t>
            </a:r>
            <a:r>
              <a:rPr lang="en-US" sz="1000" dirty="0" smtClean="0"/>
              <a:t>AI </a:t>
            </a:r>
            <a:r>
              <a:rPr lang="en-US" sz="1000" dirty="0"/>
              <a:t>and Intelligent </a:t>
            </a:r>
            <a:r>
              <a:rPr lang="en-US" sz="1000" dirty="0" smtClean="0"/>
              <a:t>assistance </a:t>
            </a:r>
            <a:br>
              <a:rPr lang="en-US" sz="1000" dirty="0" smtClean="0"/>
            </a:br>
            <a:r>
              <a:rPr lang="en-US" sz="1000" dirty="0" smtClean="0"/>
              <a:t>                                     for </a:t>
            </a:r>
            <a:r>
              <a:rPr lang="en-US" sz="1000" dirty="0"/>
              <a:t>accessibility</a:t>
            </a:r>
            <a:endParaRPr lang="fr-BE" sz="1000" dirty="0"/>
          </a:p>
        </p:txBody>
      </p:sp>
      <p:sp>
        <p:nvSpPr>
          <p:cNvPr id="2" name="TextBox 1"/>
          <p:cNvSpPr txBox="1"/>
          <p:nvPr/>
        </p:nvSpPr>
        <p:spPr>
          <a:xfrm>
            <a:off x="1655826" y="633209"/>
            <a:ext cx="4060189" cy="246221"/>
          </a:xfrm>
          <a:prstGeom prst="rect">
            <a:avLst/>
          </a:prstGeom>
          <a:noFill/>
        </p:spPr>
        <p:txBody>
          <a:bodyPr wrap="square" rtlCol="0">
            <a:spAutoFit/>
          </a:bodyPr>
          <a:lstStyle/>
          <a:p>
            <a:r>
              <a:rPr lang="en-US" sz="1000" b="1" dirty="0" smtClean="0"/>
              <a:t>Title of the solution: SR system for the LMS</a:t>
            </a:r>
            <a:endParaRPr lang="fr-BE" sz="1000" b="1" dirty="0"/>
          </a:p>
        </p:txBody>
      </p:sp>
      <p:sp>
        <p:nvSpPr>
          <p:cNvPr id="13" name="TextBox 12"/>
          <p:cNvSpPr txBox="1"/>
          <p:nvPr/>
        </p:nvSpPr>
        <p:spPr>
          <a:xfrm>
            <a:off x="8164771" y="575413"/>
            <a:ext cx="3538005" cy="861774"/>
          </a:xfrm>
          <a:prstGeom prst="rect">
            <a:avLst/>
          </a:prstGeom>
          <a:noFill/>
          <a:ln w="12700">
            <a:solidFill>
              <a:schemeClr val="tx1"/>
            </a:solidFill>
          </a:ln>
        </p:spPr>
        <p:txBody>
          <a:bodyPr wrap="square" rtlCol="0">
            <a:spAutoFit/>
          </a:bodyPr>
          <a:lstStyle/>
          <a:p>
            <a:r>
              <a:rPr lang="en-US" sz="1000" dirty="0" smtClean="0"/>
              <a:t>Describe it in a tweet:</a:t>
            </a:r>
          </a:p>
          <a:p>
            <a:r>
              <a:rPr lang="en-US" sz="800" i="1" dirty="0" smtClean="0"/>
              <a:t>Students </a:t>
            </a:r>
            <a:r>
              <a:rPr lang="en-US" sz="800" i="1" dirty="0"/>
              <a:t>with special needs and foreign students face a problem of comprehension of speech in Turkish during live online courses. Our solution is to develop a system with speech recognition technology which generates simultaneous subtitles during a live online course.</a:t>
            </a:r>
            <a:endParaRPr lang="en-US" sz="800" dirty="0" smtClean="0"/>
          </a:p>
          <a:p>
            <a:endParaRPr lang="fr-BE" sz="800" dirty="0"/>
          </a:p>
        </p:txBody>
      </p:sp>
    </p:spTree>
    <p:extLst>
      <p:ext uri="{BB962C8B-B14F-4D97-AF65-F5344CB8AC3E}">
        <p14:creationId xmlns:p14="http://schemas.microsoft.com/office/powerpoint/2010/main" val="27011867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305</TotalTime>
  <Words>714</Words>
  <Application>Microsoft Office PowerPoint</Application>
  <PresentationFormat>Widescreen</PresentationFormat>
  <Paragraphs>64</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Aalto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Andersson Ida</dc:creator>
  <cp:lastModifiedBy>ata</cp:lastModifiedBy>
  <cp:revision>31</cp:revision>
  <cp:lastPrinted>2019-07-18T14:26:43Z</cp:lastPrinted>
  <dcterms:created xsi:type="dcterms:W3CDTF">2019-07-18T09:10:04Z</dcterms:created>
  <dcterms:modified xsi:type="dcterms:W3CDTF">2019-10-04T05:10:51Z</dcterms:modified>
</cp:coreProperties>
</file>