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24650" cy="9774238"/>
  <p:custDataLst>
    <p:tags r:id="rId3"/>
  </p:custData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KOVA Simona (EAC-EXT)" initials="PS" lastIdx="6" clrIdx="0">
    <p:extLst>
      <p:ext uri="{19B8F6BF-5375-455C-9EA6-DF929625EA0E}">
        <p15:presenceInfo xmlns:p15="http://schemas.microsoft.com/office/powerpoint/2012/main" userId="PETKOVA Simona (EAC-EXT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49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82" autoAdjust="0"/>
    <p:restoredTop sz="94660"/>
  </p:normalViewPr>
  <p:slideViewPr>
    <p:cSldViewPr snapToGrid="0">
      <p:cViewPr varScale="1">
        <p:scale>
          <a:sx n="86" d="100"/>
          <a:sy n="86" d="100"/>
        </p:scale>
        <p:origin x="8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tags" Target="tags/tag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2D6A-AD82-4AA8-B0C0-3A3E93DA69AA}" type="datetimeFigureOut">
              <a:rPr lang="fi-FI" smtClean="0"/>
              <a:t>4.10.2019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A9D6-DBE3-4308-93EF-4BBDAAA601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188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2D6A-AD82-4AA8-B0C0-3A3E93DA69AA}" type="datetimeFigureOut">
              <a:rPr lang="fi-FI" smtClean="0"/>
              <a:t>4.10.2019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A9D6-DBE3-4308-93EF-4BBDAAA601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1090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2D6A-AD82-4AA8-B0C0-3A3E93DA69AA}" type="datetimeFigureOut">
              <a:rPr lang="fi-FI" smtClean="0"/>
              <a:t>4.10.2019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A9D6-DBE3-4308-93EF-4BBDAAA601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1922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2D6A-AD82-4AA8-B0C0-3A3E93DA69AA}" type="datetimeFigureOut">
              <a:rPr lang="fi-FI" smtClean="0"/>
              <a:t>4.10.2019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A9D6-DBE3-4308-93EF-4BBDAAA601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2372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2D6A-AD82-4AA8-B0C0-3A3E93DA69AA}" type="datetimeFigureOut">
              <a:rPr lang="fi-FI" smtClean="0"/>
              <a:t>4.10.2019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A9D6-DBE3-4308-93EF-4BBDAAA601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4623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2D6A-AD82-4AA8-B0C0-3A3E93DA69AA}" type="datetimeFigureOut">
              <a:rPr lang="fi-FI" smtClean="0"/>
              <a:t>4.10.2019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A9D6-DBE3-4308-93EF-4BBDAAA601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6460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2D6A-AD82-4AA8-B0C0-3A3E93DA69AA}" type="datetimeFigureOut">
              <a:rPr lang="fi-FI" smtClean="0"/>
              <a:t>4.10.2019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A9D6-DBE3-4308-93EF-4BBDAAA601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4736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2D6A-AD82-4AA8-B0C0-3A3E93DA69AA}" type="datetimeFigureOut">
              <a:rPr lang="fi-FI" smtClean="0"/>
              <a:t>4.10.2019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A9D6-DBE3-4308-93EF-4BBDAAA601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8257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2D6A-AD82-4AA8-B0C0-3A3E93DA69AA}" type="datetimeFigureOut">
              <a:rPr lang="fi-FI" smtClean="0"/>
              <a:t>4.10.2019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A9D6-DBE3-4308-93EF-4BBDAAA601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9990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2D6A-AD82-4AA8-B0C0-3A3E93DA69AA}" type="datetimeFigureOut">
              <a:rPr lang="fi-FI" smtClean="0"/>
              <a:t>4.10.2019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A9D6-DBE3-4308-93EF-4BBDAAA601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5932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72D6A-AD82-4AA8-B0C0-3A3E93DA69AA}" type="datetimeFigureOut">
              <a:rPr lang="fi-FI" smtClean="0"/>
              <a:t>4.10.2019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A9D6-DBE3-4308-93EF-4BBDAAA601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8990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72D6A-AD82-4AA8-B0C0-3A3E93DA69AA}" type="datetimeFigureOut">
              <a:rPr lang="fi-FI" smtClean="0"/>
              <a:t>4.10.2019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6A9D6-DBE3-4308-93EF-4BBDAAA601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319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39132" y="198621"/>
            <a:ext cx="3238462" cy="35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5" b="1" dirty="0" err="1"/>
              <a:t>DigiEduHack</a:t>
            </a:r>
            <a:r>
              <a:rPr lang="en-US" sz="1715" b="1" dirty="0"/>
              <a:t> Solution Canvas</a:t>
            </a:r>
            <a:endParaRPr lang="fi-FI" sz="1715" b="1" dirty="0"/>
          </a:p>
        </p:txBody>
      </p:sp>
      <p:sp>
        <p:nvSpPr>
          <p:cNvPr id="6" name="Rectangle 5"/>
          <p:cNvSpPr/>
          <p:nvPr/>
        </p:nvSpPr>
        <p:spPr>
          <a:xfrm>
            <a:off x="4440104" y="1289955"/>
            <a:ext cx="3623697" cy="181638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 dirty="0">
                <a:solidFill>
                  <a:schemeClr val="tx1"/>
                </a:solidFill>
              </a:rPr>
              <a:t>Target group: </a:t>
            </a:r>
          </a:p>
          <a:p>
            <a:r>
              <a:rPr lang="en-US" sz="900" i="1" dirty="0">
                <a:solidFill>
                  <a:schemeClr val="tx1"/>
                </a:solidFill>
              </a:rPr>
              <a:t>Who is the target group for your solution?</a:t>
            </a:r>
            <a:endParaRPr lang="ro-RO" sz="900" i="1" dirty="0">
              <a:solidFill>
                <a:schemeClr val="tx1"/>
              </a:solidFill>
            </a:endParaRPr>
          </a:p>
          <a:p>
            <a:r>
              <a:rPr lang="ro-RO" sz="900" i="1" dirty="0" err="1">
                <a:solidFill>
                  <a:schemeClr val="tx1"/>
                </a:solidFill>
              </a:rPr>
              <a:t>Every</a:t>
            </a:r>
            <a:r>
              <a:rPr lang="ro-RO" sz="900" i="1" dirty="0">
                <a:solidFill>
                  <a:schemeClr val="tx1"/>
                </a:solidFill>
              </a:rPr>
              <a:t> internet </a:t>
            </a:r>
            <a:r>
              <a:rPr lang="ro-RO" sz="900" i="1" dirty="0" err="1">
                <a:solidFill>
                  <a:schemeClr val="tx1"/>
                </a:solidFill>
              </a:rPr>
              <a:t>user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who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is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interested</a:t>
            </a:r>
            <a:r>
              <a:rPr lang="ro-RO" sz="900" i="1" dirty="0">
                <a:solidFill>
                  <a:schemeClr val="tx1"/>
                </a:solidFill>
              </a:rPr>
              <a:t> in </a:t>
            </a:r>
            <a:r>
              <a:rPr lang="ro-RO" sz="900" i="1" dirty="0" err="1">
                <a:solidFill>
                  <a:schemeClr val="tx1"/>
                </a:solidFill>
              </a:rPr>
              <a:t>undrestanding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why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there</a:t>
            </a:r>
            <a:r>
              <a:rPr lang="ro-RO" sz="900" i="1" dirty="0">
                <a:solidFill>
                  <a:schemeClr val="tx1"/>
                </a:solidFill>
              </a:rPr>
              <a:t> are </a:t>
            </a:r>
            <a:r>
              <a:rPr lang="ro-RO" sz="900" i="1" dirty="0" err="1">
                <a:solidFill>
                  <a:schemeClr val="tx1"/>
                </a:solidFill>
              </a:rPr>
              <a:t>differences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between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generations</a:t>
            </a:r>
            <a:r>
              <a:rPr lang="ro-RO" sz="900" i="1" dirty="0">
                <a:solidFill>
                  <a:schemeClr val="tx1"/>
                </a:solidFill>
              </a:rPr>
              <a:t>. The </a:t>
            </a:r>
            <a:r>
              <a:rPr lang="ro-RO" sz="900" i="1" dirty="0" err="1">
                <a:solidFill>
                  <a:schemeClr val="tx1"/>
                </a:solidFill>
              </a:rPr>
              <a:t>main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target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is</a:t>
            </a:r>
            <a:r>
              <a:rPr lang="ro-RO" sz="900" i="1" dirty="0">
                <a:solidFill>
                  <a:schemeClr val="tx1"/>
                </a:solidFill>
              </a:rPr>
              <a:t>: active </a:t>
            </a:r>
            <a:r>
              <a:rPr lang="ro-RO" sz="900" i="1" dirty="0" err="1">
                <a:solidFill>
                  <a:schemeClr val="tx1"/>
                </a:solidFill>
              </a:rPr>
              <a:t>parents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and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teenagers</a:t>
            </a:r>
            <a:r>
              <a:rPr lang="ro-RO" sz="900" i="1" dirty="0">
                <a:solidFill>
                  <a:schemeClr val="tx1"/>
                </a:solidFill>
              </a:rPr>
              <a:t>.</a:t>
            </a:r>
          </a:p>
          <a:p>
            <a:endParaRPr lang="ro-RO" sz="900" i="1" dirty="0">
              <a:solidFill>
                <a:schemeClr val="tx1"/>
              </a:solidFill>
            </a:endParaRPr>
          </a:p>
          <a:p>
            <a:r>
              <a:rPr lang="en-US" sz="900" i="1" dirty="0">
                <a:solidFill>
                  <a:schemeClr val="tx1"/>
                </a:solidFill>
              </a:rPr>
              <a:t>Who will this solution affect and how? How will they benefit?</a:t>
            </a:r>
            <a:endParaRPr lang="ro-RO" sz="900" i="1" dirty="0">
              <a:solidFill>
                <a:schemeClr val="tx1"/>
              </a:solidFill>
            </a:endParaRPr>
          </a:p>
          <a:p>
            <a:r>
              <a:rPr lang="ro-RO" sz="900" i="1" dirty="0">
                <a:solidFill>
                  <a:schemeClr val="tx1"/>
                </a:solidFill>
              </a:rPr>
              <a:t>The </a:t>
            </a:r>
            <a:r>
              <a:rPr lang="ro-RO" sz="900" i="1" dirty="0" err="1">
                <a:solidFill>
                  <a:schemeClr val="tx1"/>
                </a:solidFill>
              </a:rPr>
              <a:t>solution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will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increase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every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user’s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knowledge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about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other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generations</a:t>
            </a:r>
            <a:r>
              <a:rPr lang="ro-RO" sz="900" i="1" dirty="0">
                <a:solidFill>
                  <a:schemeClr val="tx1"/>
                </a:solidFill>
              </a:rPr>
              <a:t>. It </a:t>
            </a:r>
            <a:r>
              <a:rPr lang="ro-RO" sz="900" i="1" dirty="0" err="1">
                <a:solidFill>
                  <a:schemeClr val="tx1"/>
                </a:solidFill>
              </a:rPr>
              <a:t>will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increase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level</a:t>
            </a:r>
            <a:r>
              <a:rPr lang="ro-RO" sz="900" i="1" dirty="0">
                <a:solidFill>
                  <a:schemeClr val="tx1"/>
                </a:solidFill>
              </a:rPr>
              <a:t> of </a:t>
            </a:r>
            <a:r>
              <a:rPr lang="ro-RO" sz="900" i="1" dirty="0" err="1">
                <a:solidFill>
                  <a:schemeClr val="tx1"/>
                </a:solidFill>
              </a:rPr>
              <a:t>understandig</a:t>
            </a:r>
            <a:r>
              <a:rPr lang="ro-RO" sz="900" i="1" dirty="0">
                <a:solidFill>
                  <a:schemeClr val="tx1"/>
                </a:solidFill>
              </a:rPr>
              <a:t> for </a:t>
            </a:r>
            <a:r>
              <a:rPr lang="ro-RO" sz="900" i="1" dirty="0" err="1">
                <a:solidFill>
                  <a:schemeClr val="tx1"/>
                </a:solidFill>
              </a:rPr>
              <a:t>other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generations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behaviours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and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preferences</a:t>
            </a:r>
            <a:r>
              <a:rPr lang="ro-RO" sz="900" i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8174627" y="5429847"/>
            <a:ext cx="3538005" cy="118942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000" dirty="0"/>
              <a:t>Team work:</a:t>
            </a:r>
          </a:p>
          <a:p>
            <a:r>
              <a:rPr lang="en-US" sz="785" i="1" dirty="0"/>
              <a:t>How well did you work as a team? Could you continue to work as a team in the future? </a:t>
            </a:r>
            <a:endParaRPr lang="ro-RO" sz="785" i="1" dirty="0"/>
          </a:p>
          <a:p>
            <a:r>
              <a:rPr lang="ro-RO" sz="785" i="1" dirty="0" err="1"/>
              <a:t>We</a:t>
            </a:r>
            <a:r>
              <a:rPr lang="ro-RO" sz="785" i="1" dirty="0"/>
              <a:t> </a:t>
            </a:r>
            <a:r>
              <a:rPr lang="ro-RO" sz="785" i="1" dirty="0" err="1"/>
              <a:t>started</a:t>
            </a:r>
            <a:r>
              <a:rPr lang="ro-RO" sz="785" i="1" dirty="0"/>
              <a:t> </a:t>
            </a:r>
            <a:r>
              <a:rPr lang="ro-RO" sz="785" i="1" dirty="0" err="1"/>
              <a:t>from</a:t>
            </a:r>
            <a:r>
              <a:rPr lang="ro-RO" sz="785" i="1" dirty="0"/>
              <a:t> </a:t>
            </a:r>
            <a:r>
              <a:rPr lang="ro-RO" sz="785" i="1" dirty="0" err="1"/>
              <a:t>the</a:t>
            </a:r>
            <a:r>
              <a:rPr lang="ro-RO" sz="785" i="1" dirty="0"/>
              <a:t> </a:t>
            </a:r>
            <a:r>
              <a:rPr lang="ro-RO" sz="785" i="1" dirty="0" err="1"/>
              <a:t>very</a:t>
            </a:r>
            <a:r>
              <a:rPr lang="ro-RO" sz="785" i="1" dirty="0"/>
              <a:t> </a:t>
            </a:r>
            <a:r>
              <a:rPr lang="ro-RO" sz="785" i="1" dirty="0" err="1"/>
              <a:t>begining</a:t>
            </a:r>
            <a:r>
              <a:rPr lang="ro-RO" sz="785" i="1" dirty="0"/>
              <a:t> as a team </a:t>
            </a:r>
            <a:r>
              <a:rPr lang="ro-RO" sz="785" i="1" dirty="0" err="1"/>
              <a:t>where</a:t>
            </a:r>
            <a:r>
              <a:rPr lang="ro-RO" sz="785" i="1" dirty="0"/>
              <a:t> </a:t>
            </a:r>
            <a:r>
              <a:rPr lang="ro-RO" sz="785" i="1" dirty="0" err="1"/>
              <a:t>each</a:t>
            </a:r>
            <a:r>
              <a:rPr lang="ro-RO" sz="785" i="1" dirty="0"/>
              <a:t> </a:t>
            </a:r>
            <a:r>
              <a:rPr lang="ro-RO" sz="785" i="1" dirty="0" err="1"/>
              <a:t>member</a:t>
            </a:r>
            <a:r>
              <a:rPr lang="ro-RO" sz="785" i="1" dirty="0"/>
              <a:t> </a:t>
            </a:r>
            <a:r>
              <a:rPr lang="ro-RO" sz="785" i="1" dirty="0" err="1"/>
              <a:t>could</a:t>
            </a:r>
            <a:r>
              <a:rPr lang="ro-RO" sz="785" i="1" dirty="0"/>
              <a:t> </a:t>
            </a:r>
            <a:r>
              <a:rPr lang="ro-RO" sz="785" i="1" dirty="0" err="1"/>
              <a:t>present</a:t>
            </a:r>
            <a:r>
              <a:rPr lang="ro-RO" sz="785" i="1" dirty="0"/>
              <a:t> </a:t>
            </a:r>
            <a:r>
              <a:rPr lang="ro-RO" sz="785" i="1" dirty="0" err="1"/>
              <a:t>his</a:t>
            </a:r>
            <a:r>
              <a:rPr lang="ro-RO" sz="785" i="1" dirty="0"/>
              <a:t> idea </a:t>
            </a:r>
            <a:r>
              <a:rPr lang="ro-RO" sz="785" i="1" dirty="0" err="1"/>
              <a:t>and</a:t>
            </a:r>
            <a:r>
              <a:rPr lang="ro-RO" sz="785" i="1" dirty="0"/>
              <a:t> </a:t>
            </a:r>
            <a:r>
              <a:rPr lang="ro-RO" sz="785" i="1" dirty="0" err="1"/>
              <a:t>agreed</a:t>
            </a:r>
            <a:r>
              <a:rPr lang="ro-RO" sz="785" i="1" dirty="0"/>
              <a:t> </a:t>
            </a:r>
            <a:r>
              <a:rPr lang="ro-RO" sz="785" i="1" dirty="0" err="1"/>
              <a:t>that</a:t>
            </a:r>
            <a:r>
              <a:rPr lang="ro-RO" sz="785" i="1" dirty="0"/>
              <a:t> </a:t>
            </a:r>
            <a:r>
              <a:rPr lang="ro-RO" sz="785" i="1" dirty="0" err="1"/>
              <a:t>the</a:t>
            </a:r>
            <a:r>
              <a:rPr lang="ro-RO" sz="785" i="1" dirty="0"/>
              <a:t> feedback must </a:t>
            </a:r>
            <a:r>
              <a:rPr lang="ro-RO" sz="785" i="1" dirty="0" err="1"/>
              <a:t>be</a:t>
            </a:r>
            <a:r>
              <a:rPr lang="ro-RO" sz="785" i="1" dirty="0"/>
              <a:t> a </a:t>
            </a:r>
            <a:r>
              <a:rPr lang="ro-RO" sz="785" i="1" dirty="0" err="1"/>
              <a:t>constuctive</a:t>
            </a:r>
            <a:r>
              <a:rPr lang="ro-RO" sz="785" i="1" dirty="0"/>
              <a:t> </a:t>
            </a:r>
            <a:r>
              <a:rPr lang="ro-RO" sz="785" i="1" dirty="0" err="1"/>
              <a:t>one</a:t>
            </a:r>
            <a:r>
              <a:rPr lang="ro-RO" sz="785" i="1" dirty="0"/>
              <a:t>. </a:t>
            </a:r>
            <a:r>
              <a:rPr lang="ro-RO" sz="785" i="1" dirty="0" err="1"/>
              <a:t>Because</a:t>
            </a:r>
            <a:r>
              <a:rPr lang="ro-RO" sz="785" i="1" dirty="0"/>
              <a:t> </a:t>
            </a:r>
            <a:r>
              <a:rPr lang="ro-RO" sz="785" i="1" dirty="0" err="1"/>
              <a:t>all</a:t>
            </a:r>
            <a:r>
              <a:rPr lang="ro-RO" sz="785" i="1" dirty="0"/>
              <a:t> </a:t>
            </a:r>
            <a:r>
              <a:rPr lang="ro-RO" sz="785" i="1" dirty="0" err="1"/>
              <a:t>the</a:t>
            </a:r>
            <a:r>
              <a:rPr lang="ro-RO" sz="785" i="1" dirty="0"/>
              <a:t> </a:t>
            </a:r>
            <a:r>
              <a:rPr lang="ro-RO" sz="785" i="1" dirty="0" err="1"/>
              <a:t>members</a:t>
            </a:r>
            <a:r>
              <a:rPr lang="ro-RO" sz="785" i="1" dirty="0"/>
              <a:t> </a:t>
            </a:r>
            <a:r>
              <a:rPr lang="ro-RO" sz="785" i="1" dirty="0" err="1"/>
              <a:t>have</a:t>
            </a:r>
            <a:r>
              <a:rPr lang="ro-RO" sz="785" i="1" dirty="0"/>
              <a:t> </a:t>
            </a:r>
            <a:r>
              <a:rPr lang="ro-RO" sz="785" i="1" dirty="0" err="1"/>
              <a:t>complementary</a:t>
            </a:r>
            <a:r>
              <a:rPr lang="ro-RO" sz="785" i="1" dirty="0"/>
              <a:t> </a:t>
            </a:r>
            <a:r>
              <a:rPr lang="en-US" sz="785" i="1" dirty="0"/>
              <a:t>skills</a:t>
            </a:r>
            <a:r>
              <a:rPr lang="ro-RO" sz="785" i="1" dirty="0"/>
              <a:t> it was very simple to work together. </a:t>
            </a:r>
            <a:r>
              <a:rPr lang="ro-RO" sz="785" i="1" dirty="0" err="1"/>
              <a:t>All</a:t>
            </a:r>
            <a:r>
              <a:rPr lang="ro-RO" sz="785" i="1" dirty="0"/>
              <a:t> </a:t>
            </a:r>
            <a:r>
              <a:rPr lang="ro-RO" sz="785" i="1" dirty="0" err="1"/>
              <a:t>the</a:t>
            </a:r>
            <a:r>
              <a:rPr lang="ro-RO" sz="785" i="1" dirty="0"/>
              <a:t> </a:t>
            </a:r>
            <a:r>
              <a:rPr lang="ro-RO" sz="785" i="1" dirty="0" err="1"/>
              <a:t>member</a:t>
            </a:r>
            <a:r>
              <a:rPr lang="ro-RO" sz="785" i="1" dirty="0"/>
              <a:t> of </a:t>
            </a:r>
            <a:r>
              <a:rPr lang="ro-RO" sz="785" i="1" dirty="0" err="1"/>
              <a:t>the</a:t>
            </a:r>
            <a:r>
              <a:rPr lang="ro-RO" sz="785" i="1" dirty="0"/>
              <a:t> team </a:t>
            </a:r>
            <a:r>
              <a:rPr lang="ro-RO" sz="785" i="1" dirty="0" err="1"/>
              <a:t>has</a:t>
            </a:r>
            <a:r>
              <a:rPr lang="ro-RO" sz="785" i="1" dirty="0"/>
              <a:t> a </a:t>
            </a:r>
            <a:r>
              <a:rPr lang="ro-RO" sz="785" i="1" dirty="0" err="1"/>
              <a:t>clear</a:t>
            </a:r>
            <a:r>
              <a:rPr lang="ro-RO" sz="785" i="1" dirty="0"/>
              <a:t> </a:t>
            </a:r>
            <a:r>
              <a:rPr lang="ro-RO" sz="785" i="1" dirty="0" err="1"/>
              <a:t>understandig</a:t>
            </a:r>
            <a:r>
              <a:rPr lang="ro-RO" sz="785" i="1" dirty="0"/>
              <a:t> of </a:t>
            </a:r>
            <a:r>
              <a:rPr lang="ro-RO" sz="785" i="1" dirty="0" err="1"/>
              <a:t>the</a:t>
            </a:r>
            <a:r>
              <a:rPr lang="ro-RO" sz="785" i="1" dirty="0"/>
              <a:t> idea but more important, </a:t>
            </a:r>
            <a:r>
              <a:rPr lang="ro-RO" sz="785" i="1" dirty="0" err="1"/>
              <a:t>all</a:t>
            </a:r>
            <a:r>
              <a:rPr lang="ro-RO" sz="785" i="1" dirty="0"/>
              <a:t> of </a:t>
            </a:r>
            <a:r>
              <a:rPr lang="ro-RO" sz="785" i="1" dirty="0" err="1"/>
              <a:t>us</a:t>
            </a:r>
            <a:r>
              <a:rPr lang="ro-RO" sz="785" i="1" dirty="0"/>
              <a:t> </a:t>
            </a:r>
            <a:r>
              <a:rPr lang="ro-RO" sz="785" i="1" dirty="0" err="1"/>
              <a:t>believe</a:t>
            </a:r>
            <a:r>
              <a:rPr lang="ro-RO" sz="785" i="1" dirty="0"/>
              <a:t> in </a:t>
            </a:r>
            <a:r>
              <a:rPr lang="ro-RO" sz="785" i="1" dirty="0" err="1"/>
              <a:t>the</a:t>
            </a:r>
            <a:r>
              <a:rPr lang="ro-RO" sz="785" i="1" dirty="0"/>
              <a:t> idea.</a:t>
            </a:r>
            <a:endParaRPr lang="en-US" sz="785" i="1" dirty="0"/>
          </a:p>
          <a:p>
            <a:endParaRPr lang="fi-FI" sz="785" dirty="0"/>
          </a:p>
        </p:txBody>
      </p:sp>
      <p:sp>
        <p:nvSpPr>
          <p:cNvPr id="9" name="Rectangle 8"/>
          <p:cNvSpPr/>
          <p:nvPr/>
        </p:nvSpPr>
        <p:spPr>
          <a:xfrm>
            <a:off x="4440103" y="3154549"/>
            <a:ext cx="3623697" cy="348468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000" dirty="0">
                <a:solidFill>
                  <a:schemeClr val="tx1"/>
                </a:solidFill>
              </a:rPr>
              <a:t>Impact: </a:t>
            </a:r>
          </a:p>
          <a:p>
            <a:r>
              <a:rPr lang="en-US" sz="800" i="1" dirty="0"/>
              <a:t>What is the impact of your solution? </a:t>
            </a:r>
            <a:endParaRPr lang="ro-RO" sz="800" i="1" dirty="0"/>
          </a:p>
          <a:p>
            <a:r>
              <a:rPr lang="ro-RO" sz="800" i="1" dirty="0" err="1"/>
              <a:t>Our</a:t>
            </a:r>
            <a:r>
              <a:rPr lang="ro-RO" sz="800" i="1" dirty="0"/>
              <a:t> </a:t>
            </a:r>
            <a:r>
              <a:rPr lang="ro-RO" sz="800" i="1" dirty="0" err="1"/>
              <a:t>solution</a:t>
            </a:r>
            <a:r>
              <a:rPr lang="ro-RO" sz="800" i="1" dirty="0"/>
              <a:t> </a:t>
            </a:r>
            <a:r>
              <a:rPr lang="ro-RO" sz="800" i="1" dirty="0" err="1"/>
              <a:t>will</a:t>
            </a:r>
            <a:r>
              <a:rPr lang="ro-RO" sz="800" i="1" dirty="0"/>
              <a:t> </a:t>
            </a:r>
            <a:r>
              <a:rPr lang="ro-RO" sz="800" i="1" dirty="0" err="1"/>
              <a:t>have</a:t>
            </a:r>
            <a:r>
              <a:rPr lang="ro-RO" sz="800" i="1" dirty="0"/>
              <a:t> a social impact </a:t>
            </a:r>
            <a:r>
              <a:rPr lang="ro-RO" sz="800" i="1" dirty="0" err="1"/>
              <a:t>because</a:t>
            </a:r>
            <a:r>
              <a:rPr lang="ro-RO" sz="800" i="1" dirty="0"/>
              <a:t> it </a:t>
            </a:r>
            <a:r>
              <a:rPr lang="ro-RO" sz="800" i="1" dirty="0" err="1"/>
              <a:t>will</a:t>
            </a:r>
            <a:r>
              <a:rPr lang="ro-RO" sz="800" i="1" dirty="0"/>
              <a:t> </a:t>
            </a:r>
            <a:r>
              <a:rPr lang="ro-RO" sz="800" i="1" dirty="0" err="1"/>
              <a:t>improve</a:t>
            </a:r>
            <a:r>
              <a:rPr lang="ro-RO" sz="800" i="1" dirty="0"/>
              <a:t> </a:t>
            </a:r>
            <a:r>
              <a:rPr lang="ro-RO" sz="800" i="1" dirty="0" err="1"/>
              <a:t>the</a:t>
            </a:r>
            <a:r>
              <a:rPr lang="ro-RO" sz="800" i="1" dirty="0"/>
              <a:t> </a:t>
            </a:r>
            <a:r>
              <a:rPr lang="ro-RO" sz="800" i="1" dirty="0" err="1"/>
              <a:t>relation</a:t>
            </a:r>
            <a:r>
              <a:rPr lang="ro-RO" sz="800" i="1" dirty="0"/>
              <a:t> </a:t>
            </a:r>
            <a:r>
              <a:rPr lang="ro-RO" sz="800" i="1" dirty="0" err="1"/>
              <a:t>between</a:t>
            </a:r>
            <a:r>
              <a:rPr lang="ro-RO" sz="800" i="1" dirty="0"/>
              <a:t> </a:t>
            </a:r>
            <a:r>
              <a:rPr lang="ro-RO" sz="800" i="1" dirty="0" err="1"/>
              <a:t>different</a:t>
            </a:r>
            <a:r>
              <a:rPr lang="ro-RO" sz="800" i="1" dirty="0"/>
              <a:t> </a:t>
            </a:r>
            <a:r>
              <a:rPr lang="ro-RO" sz="800" i="1" dirty="0" err="1"/>
              <a:t>generation</a:t>
            </a:r>
            <a:r>
              <a:rPr lang="ro-RO" sz="800" i="1" dirty="0"/>
              <a:t> </a:t>
            </a:r>
            <a:r>
              <a:rPr lang="ro-RO" sz="800" i="1" dirty="0" err="1"/>
              <a:t>and</a:t>
            </a:r>
            <a:r>
              <a:rPr lang="ro-RO" sz="800" i="1" dirty="0"/>
              <a:t> </a:t>
            </a:r>
            <a:r>
              <a:rPr lang="ro-RO" sz="800" i="1" dirty="0" err="1"/>
              <a:t>will</a:t>
            </a:r>
            <a:r>
              <a:rPr lang="ro-RO" sz="800" i="1" dirty="0"/>
              <a:t> </a:t>
            </a:r>
            <a:r>
              <a:rPr lang="ro-RO" sz="800" i="1" dirty="0" err="1"/>
              <a:t>help</a:t>
            </a:r>
            <a:r>
              <a:rPr lang="ro-RO" sz="800" i="1" dirty="0"/>
              <a:t> </a:t>
            </a:r>
            <a:r>
              <a:rPr lang="ro-RO" sz="800" i="1" dirty="0" err="1"/>
              <a:t>the</a:t>
            </a:r>
            <a:r>
              <a:rPr lang="ro-RO" sz="800" i="1" dirty="0"/>
              <a:t> </a:t>
            </a:r>
            <a:r>
              <a:rPr lang="ro-RO" sz="800" i="1" dirty="0" err="1"/>
              <a:t>users</a:t>
            </a:r>
            <a:r>
              <a:rPr lang="ro-RO" sz="800" i="1" dirty="0"/>
              <a:t> </a:t>
            </a:r>
            <a:r>
              <a:rPr lang="ro-RO" sz="800" i="1" dirty="0" err="1"/>
              <a:t>to</a:t>
            </a:r>
            <a:r>
              <a:rPr lang="ro-RO" sz="800" i="1" dirty="0"/>
              <a:t> </a:t>
            </a:r>
            <a:r>
              <a:rPr lang="ro-RO" sz="800" i="1" dirty="0" err="1"/>
              <a:t>be</a:t>
            </a:r>
            <a:r>
              <a:rPr lang="ro-RO" sz="800" i="1" dirty="0"/>
              <a:t> more empatic </a:t>
            </a:r>
            <a:r>
              <a:rPr lang="ro-RO" sz="800" i="1" dirty="0" err="1"/>
              <a:t>with</a:t>
            </a:r>
            <a:r>
              <a:rPr lang="ro-RO" sz="800" i="1" dirty="0"/>
              <a:t> </a:t>
            </a:r>
            <a:r>
              <a:rPr lang="ro-RO" sz="800" i="1" dirty="0" err="1"/>
              <a:t>people</a:t>
            </a:r>
            <a:r>
              <a:rPr lang="ro-RO" sz="800" i="1" dirty="0"/>
              <a:t> </a:t>
            </a:r>
            <a:r>
              <a:rPr lang="ro-RO" sz="800" i="1" dirty="0" err="1"/>
              <a:t>form</a:t>
            </a:r>
            <a:r>
              <a:rPr lang="ro-RO" sz="800" i="1" dirty="0"/>
              <a:t> </a:t>
            </a:r>
            <a:r>
              <a:rPr lang="ro-RO" sz="800" i="1" dirty="0" err="1"/>
              <a:t>other</a:t>
            </a:r>
            <a:r>
              <a:rPr lang="ro-RO" sz="800" i="1" dirty="0"/>
              <a:t> </a:t>
            </a:r>
            <a:r>
              <a:rPr lang="ro-RO" sz="800" i="1" dirty="0" err="1"/>
              <a:t>generations</a:t>
            </a:r>
            <a:r>
              <a:rPr lang="ro-RO" sz="800" i="1" dirty="0"/>
              <a:t>.</a:t>
            </a:r>
          </a:p>
          <a:p>
            <a:endParaRPr lang="ro-RO" sz="800" i="1" dirty="0"/>
          </a:p>
          <a:p>
            <a:r>
              <a:rPr lang="en-US" sz="800" i="1" dirty="0"/>
              <a:t>How do you measure it?</a:t>
            </a:r>
            <a:endParaRPr lang="ro-RO" sz="800" i="1" dirty="0"/>
          </a:p>
          <a:p>
            <a:r>
              <a:rPr lang="ro-RO" sz="800" dirty="0" err="1"/>
              <a:t>There</a:t>
            </a:r>
            <a:r>
              <a:rPr lang="ro-RO" sz="800" dirty="0"/>
              <a:t> </a:t>
            </a:r>
            <a:r>
              <a:rPr lang="ro-RO" sz="800" dirty="0" err="1"/>
              <a:t>will</a:t>
            </a:r>
            <a:r>
              <a:rPr lang="ro-RO" sz="800" dirty="0"/>
              <a:t> </a:t>
            </a:r>
            <a:r>
              <a:rPr lang="ro-RO" sz="800" dirty="0" err="1"/>
              <a:t>be</a:t>
            </a:r>
            <a:r>
              <a:rPr lang="ro-RO" sz="800" dirty="0"/>
              <a:t> </a:t>
            </a:r>
            <a:r>
              <a:rPr lang="ro-RO" sz="800" dirty="0" err="1"/>
              <a:t>quantitive</a:t>
            </a:r>
            <a:r>
              <a:rPr lang="ro-RO" sz="800" dirty="0"/>
              <a:t> </a:t>
            </a:r>
            <a:r>
              <a:rPr lang="ro-RO" sz="800" dirty="0" err="1"/>
              <a:t>and</a:t>
            </a:r>
            <a:r>
              <a:rPr lang="ro-RO" sz="800" dirty="0"/>
              <a:t> </a:t>
            </a:r>
            <a:r>
              <a:rPr lang="ro-RO" sz="800" dirty="0" err="1"/>
              <a:t>qualitative</a:t>
            </a:r>
            <a:r>
              <a:rPr lang="ro-RO" sz="800" dirty="0"/>
              <a:t> </a:t>
            </a:r>
            <a:r>
              <a:rPr lang="ro-RO" sz="800" dirty="0" err="1"/>
              <a:t>measurement</a:t>
            </a:r>
            <a:r>
              <a:rPr lang="ro-RO" sz="800" dirty="0"/>
              <a:t>.</a:t>
            </a:r>
          </a:p>
          <a:p>
            <a:r>
              <a:rPr lang="ro-RO" sz="800" dirty="0"/>
              <a:t>The </a:t>
            </a:r>
            <a:r>
              <a:rPr lang="ro-RO" sz="800" dirty="0" err="1"/>
              <a:t>platform</a:t>
            </a:r>
            <a:r>
              <a:rPr lang="ro-RO" sz="800" dirty="0"/>
              <a:t> </a:t>
            </a:r>
            <a:r>
              <a:rPr lang="ro-RO" sz="800" dirty="0" err="1"/>
              <a:t>will</a:t>
            </a:r>
            <a:r>
              <a:rPr lang="ro-RO" sz="800" dirty="0"/>
              <a:t> </a:t>
            </a:r>
            <a:r>
              <a:rPr lang="ro-RO" sz="800" dirty="0" err="1"/>
              <a:t>deliver</a:t>
            </a:r>
            <a:r>
              <a:rPr lang="ro-RO" sz="800" dirty="0"/>
              <a:t> </a:t>
            </a:r>
            <a:r>
              <a:rPr lang="ro-RO" sz="800" dirty="0" err="1"/>
              <a:t>the</a:t>
            </a:r>
            <a:r>
              <a:rPr lang="ro-RO" sz="800" dirty="0"/>
              <a:t> </a:t>
            </a:r>
            <a:r>
              <a:rPr lang="ro-RO" sz="800" dirty="0" err="1"/>
              <a:t>folowing</a:t>
            </a:r>
            <a:r>
              <a:rPr lang="ro-RO" sz="800" dirty="0"/>
              <a:t> </a:t>
            </a:r>
            <a:r>
              <a:rPr lang="ro-RO" sz="800" dirty="0" err="1"/>
              <a:t>quantitative</a:t>
            </a:r>
            <a:r>
              <a:rPr lang="ro-RO" sz="800" dirty="0"/>
              <a:t> </a:t>
            </a:r>
            <a:r>
              <a:rPr lang="ro-RO" sz="800" dirty="0" err="1"/>
              <a:t>information</a:t>
            </a:r>
            <a:r>
              <a:rPr lang="ro-RO" sz="80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RO" sz="800" dirty="0"/>
              <a:t>The </a:t>
            </a:r>
            <a:r>
              <a:rPr lang="ro-RO" sz="800" dirty="0" err="1"/>
              <a:t>number</a:t>
            </a:r>
            <a:r>
              <a:rPr lang="ro-RO" sz="800" dirty="0"/>
              <a:t> of </a:t>
            </a:r>
            <a:r>
              <a:rPr lang="ro-RO" sz="800" dirty="0" err="1"/>
              <a:t>users</a:t>
            </a:r>
            <a:r>
              <a:rPr lang="ro-RO" sz="800" dirty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RO" sz="800" dirty="0"/>
              <a:t>The </a:t>
            </a:r>
            <a:r>
              <a:rPr lang="ro-RO" sz="800" dirty="0" err="1"/>
              <a:t>number</a:t>
            </a:r>
            <a:r>
              <a:rPr lang="ro-RO" sz="800" dirty="0"/>
              <a:t> of active </a:t>
            </a:r>
            <a:r>
              <a:rPr lang="ro-RO" sz="800" dirty="0" err="1"/>
              <a:t>users</a:t>
            </a:r>
            <a:r>
              <a:rPr lang="ro-RO" sz="800" dirty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RO" sz="800" dirty="0"/>
              <a:t>The </a:t>
            </a:r>
            <a:r>
              <a:rPr lang="ro-RO" sz="800" dirty="0" err="1"/>
              <a:t>number</a:t>
            </a:r>
            <a:r>
              <a:rPr lang="ro-RO" sz="800" dirty="0"/>
              <a:t> of </a:t>
            </a:r>
            <a:r>
              <a:rPr lang="ro-RO" sz="800" dirty="0" err="1"/>
              <a:t>ratings</a:t>
            </a:r>
            <a:r>
              <a:rPr lang="ro-RO" sz="800" dirty="0"/>
              <a:t> </a:t>
            </a:r>
            <a:r>
              <a:rPr lang="ro-RO" sz="800" dirty="0" err="1"/>
              <a:t>given</a:t>
            </a:r>
            <a:r>
              <a:rPr lang="ro-RO" sz="800" dirty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RO" sz="800" dirty="0"/>
              <a:t>The </a:t>
            </a:r>
            <a:r>
              <a:rPr lang="ro-RO" sz="800" dirty="0" err="1"/>
              <a:t>number</a:t>
            </a:r>
            <a:r>
              <a:rPr lang="ro-RO" sz="800" dirty="0"/>
              <a:t> of </a:t>
            </a:r>
            <a:r>
              <a:rPr lang="ro-RO" sz="800" dirty="0" err="1"/>
              <a:t>users</a:t>
            </a:r>
            <a:r>
              <a:rPr lang="ro-RO" sz="800" dirty="0"/>
              <a:t> </a:t>
            </a:r>
            <a:r>
              <a:rPr lang="ro-RO" sz="800" dirty="0" err="1"/>
              <a:t>that</a:t>
            </a:r>
            <a:r>
              <a:rPr lang="ro-RO" sz="800" dirty="0"/>
              <a:t> </a:t>
            </a:r>
            <a:r>
              <a:rPr lang="ro-RO" sz="800" dirty="0" err="1"/>
              <a:t>requested</a:t>
            </a:r>
            <a:r>
              <a:rPr lang="ro-RO" sz="800" dirty="0"/>
              <a:t> </a:t>
            </a:r>
            <a:r>
              <a:rPr lang="ro-RO" sz="800" dirty="0" err="1"/>
              <a:t>specialized</a:t>
            </a:r>
            <a:r>
              <a:rPr lang="ro-RO" sz="800" dirty="0"/>
              <a:t> </a:t>
            </a:r>
            <a:r>
              <a:rPr lang="ro-RO" sz="800" dirty="0" err="1"/>
              <a:t>support</a:t>
            </a:r>
            <a:endParaRPr lang="ro-RO" sz="800" dirty="0"/>
          </a:p>
          <a:p>
            <a:endParaRPr lang="ro-RO" sz="800" dirty="0"/>
          </a:p>
          <a:p>
            <a:r>
              <a:rPr lang="ro-RO" sz="800" dirty="0"/>
              <a:t>The </a:t>
            </a:r>
            <a:r>
              <a:rPr lang="ro-RO" sz="800" dirty="0" err="1"/>
              <a:t>platform</a:t>
            </a:r>
            <a:r>
              <a:rPr lang="ro-RO" sz="800" dirty="0"/>
              <a:t> </a:t>
            </a:r>
            <a:r>
              <a:rPr lang="ro-RO" sz="800" dirty="0" err="1"/>
              <a:t>will</a:t>
            </a:r>
            <a:r>
              <a:rPr lang="ro-RO" sz="800" dirty="0"/>
              <a:t> </a:t>
            </a:r>
            <a:r>
              <a:rPr lang="ro-RO" sz="800" dirty="0" err="1"/>
              <a:t>deliver</a:t>
            </a:r>
            <a:r>
              <a:rPr lang="ro-RO" sz="800" dirty="0"/>
              <a:t> </a:t>
            </a:r>
            <a:r>
              <a:rPr lang="ro-RO" sz="800" dirty="0" err="1"/>
              <a:t>the</a:t>
            </a:r>
            <a:r>
              <a:rPr lang="ro-RO" sz="800" dirty="0"/>
              <a:t> </a:t>
            </a:r>
            <a:r>
              <a:rPr lang="ro-RO" sz="800" dirty="0" err="1"/>
              <a:t>folowing</a:t>
            </a:r>
            <a:r>
              <a:rPr lang="ro-RO" sz="800" dirty="0"/>
              <a:t> </a:t>
            </a:r>
            <a:r>
              <a:rPr lang="ro-RO" sz="800" dirty="0" err="1"/>
              <a:t>qualitative</a:t>
            </a:r>
            <a:r>
              <a:rPr lang="ro-RO" sz="800" dirty="0"/>
              <a:t> </a:t>
            </a:r>
            <a:r>
              <a:rPr lang="ro-RO" sz="800" dirty="0" err="1"/>
              <a:t>information</a:t>
            </a:r>
            <a:r>
              <a:rPr lang="ro-RO" sz="80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RO" sz="800" dirty="0"/>
              <a:t>The quality of content;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RO" sz="800" dirty="0" err="1"/>
              <a:t>Comments</a:t>
            </a:r>
            <a:r>
              <a:rPr lang="ro-RO" sz="800" dirty="0"/>
              <a:t> </a:t>
            </a:r>
            <a:r>
              <a:rPr lang="ro-RO" sz="800" dirty="0" err="1"/>
              <a:t>related</a:t>
            </a:r>
            <a:r>
              <a:rPr lang="ro-RO" sz="800" dirty="0"/>
              <a:t> </a:t>
            </a:r>
            <a:r>
              <a:rPr lang="ro-RO" sz="800" dirty="0" err="1"/>
              <a:t>to</a:t>
            </a:r>
            <a:r>
              <a:rPr lang="ro-RO" sz="800" dirty="0"/>
              <a:t> </a:t>
            </a:r>
            <a:r>
              <a:rPr lang="ro-RO" sz="800" dirty="0" err="1"/>
              <a:t>the</a:t>
            </a:r>
            <a:r>
              <a:rPr lang="ro-RO" sz="800" dirty="0"/>
              <a:t> </a:t>
            </a:r>
            <a:r>
              <a:rPr lang="ro-RO" sz="800" dirty="0" err="1"/>
              <a:t>learning</a:t>
            </a:r>
            <a:r>
              <a:rPr lang="ro-RO" sz="800" dirty="0"/>
              <a:t> </a:t>
            </a:r>
            <a:r>
              <a:rPr lang="ro-RO" sz="800" dirty="0" err="1"/>
              <a:t>experience</a:t>
            </a:r>
            <a:endParaRPr lang="ro-RO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RO" sz="800" dirty="0" err="1"/>
              <a:t>Comments</a:t>
            </a:r>
            <a:r>
              <a:rPr lang="ro-RO" sz="800" dirty="0"/>
              <a:t> </a:t>
            </a:r>
            <a:r>
              <a:rPr lang="ro-RO" sz="800" dirty="0" err="1"/>
              <a:t>about</a:t>
            </a:r>
            <a:r>
              <a:rPr lang="ro-RO" sz="800" dirty="0"/>
              <a:t> </a:t>
            </a:r>
            <a:r>
              <a:rPr lang="ro-RO" sz="800" dirty="0" err="1"/>
              <a:t>how</a:t>
            </a:r>
            <a:r>
              <a:rPr lang="ro-RO" sz="800" dirty="0"/>
              <a:t> </a:t>
            </a:r>
            <a:r>
              <a:rPr lang="ro-RO" sz="800" dirty="0" err="1"/>
              <a:t>the</a:t>
            </a:r>
            <a:r>
              <a:rPr lang="ro-RO" sz="800" dirty="0"/>
              <a:t> </a:t>
            </a:r>
            <a:r>
              <a:rPr lang="ro-RO" sz="800" dirty="0" err="1"/>
              <a:t>information</a:t>
            </a:r>
            <a:r>
              <a:rPr lang="ro-RO" sz="800" dirty="0"/>
              <a:t> </a:t>
            </a:r>
            <a:r>
              <a:rPr lang="ro-RO" sz="800" dirty="0" err="1"/>
              <a:t>helped</a:t>
            </a:r>
            <a:r>
              <a:rPr lang="ro-RO" sz="800" dirty="0"/>
              <a:t> </a:t>
            </a:r>
            <a:r>
              <a:rPr lang="ro-RO" sz="800" dirty="0" err="1"/>
              <a:t>the</a:t>
            </a:r>
            <a:r>
              <a:rPr lang="ro-RO" sz="800" dirty="0"/>
              <a:t> </a:t>
            </a:r>
            <a:r>
              <a:rPr lang="ro-RO" sz="800" dirty="0" err="1"/>
              <a:t>user</a:t>
            </a:r>
            <a:r>
              <a:rPr lang="ro-RO" sz="800" dirty="0"/>
              <a:t> </a:t>
            </a:r>
            <a:r>
              <a:rPr lang="ro-RO" sz="800" dirty="0" err="1"/>
              <a:t>to</a:t>
            </a:r>
            <a:r>
              <a:rPr lang="ro-RO" sz="800" dirty="0"/>
              <a:t> </a:t>
            </a:r>
            <a:r>
              <a:rPr lang="ro-RO" sz="800" dirty="0" err="1"/>
              <a:t>improve</a:t>
            </a:r>
            <a:r>
              <a:rPr lang="ro-RO" sz="800" dirty="0"/>
              <a:t> </a:t>
            </a:r>
            <a:r>
              <a:rPr lang="ro-RO" sz="800" dirty="0" err="1"/>
              <a:t>the</a:t>
            </a:r>
            <a:r>
              <a:rPr lang="ro-RO" sz="800" dirty="0"/>
              <a:t> </a:t>
            </a:r>
            <a:r>
              <a:rPr lang="ro-RO" sz="800" dirty="0" err="1"/>
              <a:t>relation</a:t>
            </a:r>
            <a:r>
              <a:rPr lang="ro-RO" sz="800" dirty="0"/>
              <a:t> </a:t>
            </a:r>
            <a:r>
              <a:rPr lang="ro-RO" sz="800" dirty="0" err="1"/>
              <a:t>with</a:t>
            </a:r>
            <a:r>
              <a:rPr lang="ro-RO" sz="800" dirty="0"/>
              <a:t> </a:t>
            </a:r>
            <a:r>
              <a:rPr lang="ro-RO" sz="800" dirty="0" err="1"/>
              <a:t>the</a:t>
            </a:r>
            <a:r>
              <a:rPr lang="ro-RO" sz="800" dirty="0"/>
              <a:t> </a:t>
            </a:r>
            <a:r>
              <a:rPr lang="ro-RO" sz="800" dirty="0" err="1"/>
              <a:t>other</a:t>
            </a:r>
            <a:r>
              <a:rPr lang="ro-RO" sz="800" dirty="0"/>
              <a:t> </a:t>
            </a:r>
            <a:r>
              <a:rPr lang="ro-RO" sz="800" dirty="0" err="1"/>
              <a:t>generations</a:t>
            </a:r>
            <a:r>
              <a:rPr lang="ro-RO" sz="800" dirty="0"/>
              <a:t>.</a:t>
            </a:r>
          </a:p>
          <a:p>
            <a:endParaRPr lang="en-US" sz="1000" dirty="0"/>
          </a:p>
        </p:txBody>
      </p:sp>
      <p:sp>
        <p:nvSpPr>
          <p:cNvPr id="10" name="Rectangle 9"/>
          <p:cNvSpPr/>
          <p:nvPr/>
        </p:nvSpPr>
        <p:spPr>
          <a:xfrm>
            <a:off x="440576" y="1289954"/>
            <a:ext cx="3898556" cy="420914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 dirty="0">
                <a:solidFill>
                  <a:schemeClr val="tx1"/>
                </a:solidFill>
              </a:rPr>
              <a:t>Solution description:</a:t>
            </a:r>
          </a:p>
          <a:p>
            <a:r>
              <a:rPr lang="en-US" sz="900" i="1" dirty="0">
                <a:solidFill>
                  <a:schemeClr val="tx1"/>
                </a:solidFill>
              </a:rPr>
              <a:t>Please describe your solution. What is your final product/service/tool/activity?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en-US" sz="900" i="1" dirty="0">
                <a:solidFill>
                  <a:schemeClr val="tx1"/>
                </a:solidFill>
              </a:rPr>
              <a:t>How could the solution be used to enhance digital education in the your challenge area?</a:t>
            </a:r>
            <a:endParaRPr lang="ro-RO" sz="900" i="1" dirty="0">
              <a:solidFill>
                <a:schemeClr val="tx1"/>
              </a:solidFill>
            </a:endParaRPr>
          </a:p>
          <a:p>
            <a:r>
              <a:rPr lang="en-US" sz="900" i="1" dirty="0">
                <a:solidFill>
                  <a:schemeClr val="tx1"/>
                </a:solidFill>
              </a:rPr>
              <a:t>Our solution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will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connect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people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from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different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generation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and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will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help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everybody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to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learn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about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important </a:t>
            </a:r>
            <a:r>
              <a:rPr lang="ro-RO" sz="900" i="1" dirty="0" err="1">
                <a:solidFill>
                  <a:schemeClr val="tx1"/>
                </a:solidFill>
              </a:rPr>
              <a:t>interest</a:t>
            </a:r>
            <a:r>
              <a:rPr lang="ro-RO" sz="900" i="1" dirty="0">
                <a:solidFill>
                  <a:schemeClr val="tx1"/>
                </a:solidFill>
              </a:rPr>
              <a:t> of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other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generations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and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to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communicat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better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with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them</a:t>
            </a:r>
            <a:r>
              <a:rPr lang="ro-RO" sz="900" i="1" dirty="0">
                <a:solidFill>
                  <a:schemeClr val="tx1"/>
                </a:solidFill>
              </a:rPr>
              <a:t>.</a:t>
            </a:r>
          </a:p>
          <a:p>
            <a:r>
              <a:rPr lang="ro-RO" sz="900" i="1" dirty="0">
                <a:solidFill>
                  <a:schemeClr val="tx1"/>
                </a:solidFill>
              </a:rPr>
              <a:t>It </a:t>
            </a:r>
            <a:r>
              <a:rPr lang="en-US" sz="900" i="1" dirty="0">
                <a:solidFill>
                  <a:schemeClr val="tx1"/>
                </a:solidFill>
              </a:rPr>
              <a:t>is a web-based solution accessible through a username and a password where anyone can find information about other generations (from scientific information about some behaviors, see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how</a:t>
            </a:r>
            <a:r>
              <a:rPr lang="en-US" sz="900" i="1" dirty="0">
                <a:solidFill>
                  <a:schemeClr val="tx1"/>
                </a:solidFill>
              </a:rPr>
              <a:t> the teenager’s body and mind changes, to funny stuff). On the first login the user must provide some information: the generation he belongs </a:t>
            </a:r>
            <a:r>
              <a:rPr lang="ro-RO" sz="900" i="1" dirty="0" err="1">
                <a:solidFill>
                  <a:schemeClr val="tx1"/>
                </a:solidFill>
              </a:rPr>
              <a:t>to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en-US" sz="900" i="1" dirty="0">
                <a:solidFill>
                  <a:schemeClr val="tx1"/>
                </a:solidFill>
              </a:rPr>
              <a:t>(mandatory) and at least three other hints about some topics the user likes: music, movies, sport, arts, hobbies </a:t>
            </a:r>
            <a:r>
              <a:rPr lang="ro-RO" sz="900" i="1" dirty="0">
                <a:solidFill>
                  <a:schemeClr val="tx1"/>
                </a:solidFill>
              </a:rPr>
              <a:t>a</a:t>
            </a:r>
            <a:r>
              <a:rPr lang="en-US" sz="900" i="1" dirty="0" err="1">
                <a:solidFill>
                  <a:schemeClr val="tx1"/>
                </a:solidFill>
              </a:rPr>
              <a:t>nd</a:t>
            </a:r>
            <a:r>
              <a:rPr lang="en-US" sz="900" i="1" dirty="0">
                <a:solidFill>
                  <a:schemeClr val="tx1"/>
                </a:solidFill>
              </a:rPr>
              <a:t> how they feel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en-US" sz="900" i="1" dirty="0">
                <a:solidFill>
                  <a:schemeClr val="tx1"/>
                </a:solidFill>
              </a:rPr>
              <a:t>at their age. The platform is a learning tool and the content available is curated by experts at the very beginning, but the use</a:t>
            </a:r>
            <a:r>
              <a:rPr lang="ro-RO" sz="900" i="1" dirty="0">
                <a:solidFill>
                  <a:schemeClr val="tx1"/>
                </a:solidFill>
              </a:rPr>
              <a:t>r</a:t>
            </a:r>
            <a:r>
              <a:rPr lang="en-US" sz="900" i="1" dirty="0">
                <a:solidFill>
                  <a:schemeClr val="tx1"/>
                </a:solidFill>
              </a:rPr>
              <a:t>s can contribute with content as well</a:t>
            </a:r>
            <a:r>
              <a:rPr lang="ro-RO" sz="900" i="1" dirty="0">
                <a:solidFill>
                  <a:schemeClr val="tx1"/>
                </a:solidFill>
              </a:rPr>
              <a:t>,</a:t>
            </a:r>
            <a:r>
              <a:rPr lang="en-US" sz="900" i="1" dirty="0">
                <a:solidFill>
                  <a:schemeClr val="tx1"/>
                </a:solidFill>
              </a:rPr>
              <a:t> and this content will have </a:t>
            </a:r>
            <a:r>
              <a:rPr lang="ro-RO" sz="900" i="1" dirty="0" err="1">
                <a:solidFill>
                  <a:schemeClr val="tx1"/>
                </a:solidFill>
              </a:rPr>
              <a:t>ratings</a:t>
            </a:r>
            <a:r>
              <a:rPr lang="en-US" sz="900" i="1" dirty="0">
                <a:solidFill>
                  <a:schemeClr val="tx1"/>
                </a:solidFill>
              </a:rPr>
              <a:t>.</a:t>
            </a:r>
            <a:r>
              <a:rPr lang="ro-RO" sz="900" i="1" dirty="0">
                <a:solidFill>
                  <a:schemeClr val="tx1"/>
                </a:solidFill>
              </a:rPr>
              <a:t> The </a:t>
            </a:r>
            <a:r>
              <a:rPr lang="ro-RO" sz="900" i="1" dirty="0" err="1">
                <a:solidFill>
                  <a:schemeClr val="tx1"/>
                </a:solidFill>
              </a:rPr>
              <a:t>user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can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give</a:t>
            </a:r>
            <a:r>
              <a:rPr lang="ro-RO" sz="900" i="1" dirty="0">
                <a:solidFill>
                  <a:schemeClr val="tx1"/>
                </a:solidFill>
              </a:rPr>
              <a:t> a </a:t>
            </a:r>
            <a:r>
              <a:rPr lang="ro-RO" sz="900" i="1" dirty="0" err="1">
                <a:solidFill>
                  <a:schemeClr val="tx1"/>
                </a:solidFill>
              </a:rPr>
              <a:t>first</a:t>
            </a:r>
            <a:r>
              <a:rPr lang="ro-RO" sz="900" i="1" dirty="0">
                <a:solidFill>
                  <a:schemeClr val="tx1"/>
                </a:solidFill>
              </a:rPr>
              <a:t> rating on </a:t>
            </a:r>
            <a:r>
              <a:rPr lang="ro-RO" sz="900" i="1" dirty="0" err="1">
                <a:solidFill>
                  <a:schemeClr val="tx1"/>
                </a:solidFill>
              </a:rPr>
              <a:t>some</a:t>
            </a:r>
            <a:r>
              <a:rPr lang="ro-RO" sz="900" i="1" dirty="0">
                <a:solidFill>
                  <a:schemeClr val="tx1"/>
                </a:solidFill>
              </a:rPr>
              <a:t> content </a:t>
            </a:r>
            <a:r>
              <a:rPr lang="ro-RO" sz="900" i="1" dirty="0" err="1">
                <a:solidFill>
                  <a:schemeClr val="tx1"/>
                </a:solidFill>
              </a:rPr>
              <a:t>related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to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some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generation</a:t>
            </a:r>
            <a:r>
              <a:rPr lang="ro-RO" sz="900" i="1" dirty="0">
                <a:solidFill>
                  <a:schemeClr val="tx1"/>
                </a:solidFill>
              </a:rPr>
              <a:t>, </a:t>
            </a:r>
            <a:r>
              <a:rPr lang="ro-RO" sz="900" i="1" dirty="0" err="1">
                <a:solidFill>
                  <a:schemeClr val="tx1"/>
                </a:solidFill>
              </a:rPr>
              <a:t>after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this</a:t>
            </a:r>
            <a:r>
              <a:rPr lang="ro-RO" sz="900" i="1" dirty="0">
                <a:solidFill>
                  <a:schemeClr val="tx1"/>
                </a:solidFill>
              </a:rPr>
              <a:t>,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user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will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have</a:t>
            </a:r>
            <a:r>
              <a:rPr lang="ro-RO" sz="900" i="1" dirty="0">
                <a:solidFill>
                  <a:schemeClr val="tx1"/>
                </a:solidFill>
              </a:rPr>
              <a:t> a </a:t>
            </a:r>
            <a:r>
              <a:rPr lang="ro-RO" sz="900" i="1" dirty="0" err="1">
                <a:solidFill>
                  <a:schemeClr val="tx1"/>
                </a:solidFill>
              </a:rPr>
              <a:t>learning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journey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about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that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generation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and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will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be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prompted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to</a:t>
            </a:r>
            <a:r>
              <a:rPr lang="ro-RO" sz="900" i="1" dirty="0">
                <a:solidFill>
                  <a:schemeClr val="tx1"/>
                </a:solidFill>
              </a:rPr>
              <a:t> rate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content </a:t>
            </a:r>
            <a:r>
              <a:rPr lang="ro-RO" sz="900" i="1" dirty="0" err="1">
                <a:solidFill>
                  <a:schemeClr val="tx1"/>
                </a:solidFill>
              </a:rPr>
              <a:t>again</a:t>
            </a:r>
            <a:r>
              <a:rPr lang="ro-RO" sz="900" i="1" dirty="0">
                <a:solidFill>
                  <a:schemeClr val="tx1"/>
                </a:solidFill>
              </a:rPr>
              <a:t>. For </a:t>
            </a:r>
            <a:r>
              <a:rPr lang="ro-RO" sz="900" i="1" dirty="0" err="1">
                <a:solidFill>
                  <a:schemeClr val="tx1"/>
                </a:solidFill>
              </a:rPr>
              <a:t>example</a:t>
            </a:r>
            <a:r>
              <a:rPr lang="ro-RO" sz="900" i="1" dirty="0">
                <a:solidFill>
                  <a:schemeClr val="tx1"/>
                </a:solidFill>
              </a:rPr>
              <a:t>: a song </a:t>
            </a:r>
            <a:r>
              <a:rPr lang="ro-RO" sz="900" i="1" dirty="0" err="1">
                <a:solidFill>
                  <a:schemeClr val="tx1"/>
                </a:solidFill>
              </a:rPr>
              <a:t>from</a:t>
            </a:r>
            <a:r>
              <a:rPr lang="ro-RO" sz="900" i="1" dirty="0">
                <a:solidFill>
                  <a:schemeClr val="tx1"/>
                </a:solidFill>
              </a:rPr>
              <a:t> 2019 </a:t>
            </a:r>
            <a:r>
              <a:rPr lang="ro-RO" sz="900" i="1" dirty="0" err="1">
                <a:solidFill>
                  <a:schemeClr val="tx1"/>
                </a:solidFill>
              </a:rPr>
              <a:t>will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have</a:t>
            </a:r>
            <a:r>
              <a:rPr lang="ro-RO" sz="900" i="1" dirty="0">
                <a:solidFill>
                  <a:schemeClr val="tx1"/>
                </a:solidFill>
              </a:rPr>
              <a:t> a rating </a:t>
            </a:r>
            <a:r>
              <a:rPr lang="ro-RO" sz="900" i="1" dirty="0" err="1">
                <a:solidFill>
                  <a:schemeClr val="tx1"/>
                </a:solidFill>
              </a:rPr>
              <a:t>from</a:t>
            </a:r>
            <a:r>
              <a:rPr lang="ro-RO" sz="900" i="1" dirty="0">
                <a:solidFill>
                  <a:schemeClr val="tx1"/>
                </a:solidFill>
              </a:rPr>
              <a:t> a 50 </a:t>
            </a:r>
            <a:r>
              <a:rPr lang="ro-RO" sz="900" i="1" dirty="0" err="1">
                <a:solidFill>
                  <a:schemeClr val="tx1"/>
                </a:solidFill>
              </a:rPr>
              <a:t>year</a:t>
            </a:r>
            <a:r>
              <a:rPr lang="ro-RO" sz="900" i="1" dirty="0">
                <a:solidFill>
                  <a:schemeClr val="tx1"/>
                </a:solidFill>
              </a:rPr>
              <a:t> old </a:t>
            </a:r>
            <a:r>
              <a:rPr lang="ro-RO" sz="900" i="1" dirty="0" err="1">
                <a:solidFill>
                  <a:schemeClr val="tx1"/>
                </a:solidFill>
              </a:rPr>
              <a:t>user</a:t>
            </a:r>
            <a:r>
              <a:rPr lang="ro-RO" sz="900" i="1" dirty="0">
                <a:solidFill>
                  <a:schemeClr val="tx1"/>
                </a:solidFill>
              </a:rPr>
              <a:t>, </a:t>
            </a:r>
            <a:r>
              <a:rPr lang="ro-RO" sz="900" i="1" dirty="0" err="1">
                <a:solidFill>
                  <a:schemeClr val="tx1"/>
                </a:solidFill>
              </a:rPr>
              <a:t>after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this</a:t>
            </a:r>
            <a:r>
              <a:rPr lang="ro-RO" sz="900" i="1" dirty="0">
                <a:solidFill>
                  <a:schemeClr val="tx1"/>
                </a:solidFill>
              </a:rPr>
              <a:t> rating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user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will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watch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some</a:t>
            </a:r>
            <a:r>
              <a:rPr lang="ro-RO" sz="900" i="1" dirty="0">
                <a:solidFill>
                  <a:schemeClr val="tx1"/>
                </a:solidFill>
              </a:rPr>
              <a:t> content </a:t>
            </a:r>
            <a:r>
              <a:rPr lang="ro-RO" sz="900" i="1" dirty="0" err="1">
                <a:solidFill>
                  <a:schemeClr val="tx1"/>
                </a:solidFill>
              </a:rPr>
              <a:t>related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to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music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history</a:t>
            </a:r>
            <a:r>
              <a:rPr lang="ro-RO" sz="900" i="1" dirty="0">
                <a:solidFill>
                  <a:schemeClr val="tx1"/>
                </a:solidFill>
              </a:rPr>
              <a:t>, </a:t>
            </a:r>
            <a:r>
              <a:rPr lang="ro-RO" sz="900" i="1" dirty="0" err="1">
                <a:solidFill>
                  <a:schemeClr val="tx1"/>
                </a:solidFill>
              </a:rPr>
              <a:t>how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music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envolved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and</a:t>
            </a:r>
            <a:r>
              <a:rPr lang="ro-RO" sz="900" i="1" dirty="0">
                <a:solidFill>
                  <a:schemeClr val="tx1"/>
                </a:solidFill>
              </a:rPr>
              <a:t>, at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end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will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be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prompted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to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give</a:t>
            </a:r>
            <a:r>
              <a:rPr lang="ro-RO" sz="900" i="1" dirty="0">
                <a:solidFill>
                  <a:schemeClr val="tx1"/>
                </a:solidFill>
              </a:rPr>
              <a:t> a </a:t>
            </a:r>
            <a:r>
              <a:rPr lang="ro-RO" sz="900" i="1" dirty="0" err="1">
                <a:solidFill>
                  <a:schemeClr val="tx1"/>
                </a:solidFill>
              </a:rPr>
              <a:t>new</a:t>
            </a:r>
            <a:r>
              <a:rPr lang="ro-RO" sz="900" i="1" dirty="0">
                <a:solidFill>
                  <a:schemeClr val="tx1"/>
                </a:solidFill>
              </a:rPr>
              <a:t> rating </a:t>
            </a:r>
            <a:r>
              <a:rPr lang="ro-RO" sz="900" i="1" dirty="0" err="1">
                <a:solidFill>
                  <a:schemeClr val="tx1"/>
                </a:solidFill>
              </a:rPr>
              <a:t>to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same song.</a:t>
            </a:r>
          </a:p>
          <a:p>
            <a:r>
              <a:rPr lang="en-US" sz="900" i="1" dirty="0">
                <a:solidFill>
                  <a:schemeClr val="tx1"/>
                </a:solidFill>
              </a:rPr>
              <a:t>How could the success of the solution be measured? How will the solution provide benefits to the challenge owner?</a:t>
            </a:r>
            <a:endParaRPr lang="ro-RO" sz="900" i="1" dirty="0">
              <a:solidFill>
                <a:schemeClr val="tx1"/>
              </a:solidFill>
            </a:endParaRPr>
          </a:p>
          <a:p>
            <a:r>
              <a:rPr lang="ro-RO" sz="900" i="1" dirty="0" err="1">
                <a:solidFill>
                  <a:schemeClr val="tx1"/>
                </a:solidFill>
              </a:rPr>
              <a:t>We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will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measure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first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ratings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and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ratings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after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learning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process</a:t>
            </a:r>
            <a:r>
              <a:rPr lang="ro-RO" sz="900" i="1" dirty="0">
                <a:solidFill>
                  <a:schemeClr val="tx1"/>
                </a:solidFill>
              </a:rPr>
              <a:t>. </a:t>
            </a:r>
            <a:r>
              <a:rPr lang="ro-RO" sz="900" i="1" dirty="0" err="1">
                <a:solidFill>
                  <a:schemeClr val="tx1"/>
                </a:solidFill>
              </a:rPr>
              <a:t>There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will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be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reports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available</a:t>
            </a:r>
            <a:r>
              <a:rPr lang="ro-RO" sz="900" i="1" dirty="0">
                <a:solidFill>
                  <a:schemeClr val="tx1"/>
                </a:solidFill>
              </a:rPr>
              <a:t> for </a:t>
            </a:r>
            <a:r>
              <a:rPr lang="ro-RO" sz="900" i="1" dirty="0" err="1">
                <a:solidFill>
                  <a:schemeClr val="tx1"/>
                </a:solidFill>
              </a:rPr>
              <a:t>everybody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based</a:t>
            </a:r>
            <a:r>
              <a:rPr lang="ro-RO" sz="900" i="1" dirty="0">
                <a:solidFill>
                  <a:schemeClr val="tx1"/>
                </a:solidFill>
              </a:rPr>
              <a:t> on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learning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process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about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other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generations</a:t>
            </a:r>
            <a:r>
              <a:rPr lang="ro-RO" sz="900" i="1" dirty="0">
                <a:solidFill>
                  <a:schemeClr val="tx1"/>
                </a:solidFill>
              </a:rPr>
              <a:t>. </a:t>
            </a:r>
            <a:r>
              <a:rPr lang="ro-RO" sz="900" i="1" dirty="0" err="1">
                <a:solidFill>
                  <a:schemeClr val="tx1"/>
                </a:solidFill>
              </a:rPr>
              <a:t>We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intend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to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use</a:t>
            </a:r>
            <a:r>
              <a:rPr lang="ro-RO" sz="900" i="1" dirty="0">
                <a:solidFill>
                  <a:schemeClr val="tx1"/>
                </a:solidFill>
              </a:rPr>
              <a:t> neuronal </a:t>
            </a:r>
            <a:r>
              <a:rPr lang="ro-RO" sz="900" i="1" dirty="0" err="1">
                <a:solidFill>
                  <a:schemeClr val="tx1"/>
                </a:solidFill>
              </a:rPr>
              <a:t>networks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and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learning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machine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to</a:t>
            </a:r>
            <a:r>
              <a:rPr lang="ro-RO" sz="900" i="1" dirty="0">
                <a:solidFill>
                  <a:schemeClr val="tx1"/>
                </a:solidFill>
              </a:rPr>
              <a:t> curate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relevant content for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learning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process</a:t>
            </a:r>
            <a:r>
              <a:rPr lang="ro-RO" sz="900" i="1" dirty="0">
                <a:solidFill>
                  <a:schemeClr val="tx1"/>
                </a:solidFill>
              </a:rPr>
              <a:t>. The </a:t>
            </a:r>
            <a:r>
              <a:rPr lang="ro-RO" sz="900" i="1" dirty="0" err="1">
                <a:solidFill>
                  <a:schemeClr val="tx1"/>
                </a:solidFill>
              </a:rPr>
              <a:t>success</a:t>
            </a:r>
            <a:r>
              <a:rPr lang="ro-RO" sz="900" i="1" dirty="0">
                <a:solidFill>
                  <a:schemeClr val="tx1"/>
                </a:solidFill>
              </a:rPr>
              <a:t> of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process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will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be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measured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based</a:t>
            </a:r>
            <a:r>
              <a:rPr lang="ro-RO" sz="900" i="1" dirty="0">
                <a:solidFill>
                  <a:schemeClr val="tx1"/>
                </a:solidFill>
              </a:rPr>
              <a:t> on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gap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between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first</a:t>
            </a:r>
            <a:r>
              <a:rPr lang="ro-RO" sz="900" i="1" dirty="0">
                <a:solidFill>
                  <a:schemeClr val="tx1"/>
                </a:solidFill>
              </a:rPr>
              <a:t> rating </a:t>
            </a:r>
            <a:r>
              <a:rPr lang="ro-RO" sz="900" i="1" dirty="0" err="1">
                <a:solidFill>
                  <a:schemeClr val="tx1"/>
                </a:solidFill>
              </a:rPr>
              <a:t>and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rating </a:t>
            </a:r>
            <a:r>
              <a:rPr lang="ro-RO" sz="900" i="1" dirty="0" err="1">
                <a:solidFill>
                  <a:schemeClr val="tx1"/>
                </a:solidFill>
              </a:rPr>
              <a:t>given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after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learning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process</a:t>
            </a:r>
            <a:r>
              <a:rPr lang="ro-RO" sz="900" i="1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64771" y="2903404"/>
            <a:ext cx="3547862" cy="123405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000" dirty="0">
                <a:solidFill>
                  <a:schemeClr val="tx1"/>
                </a:solidFill>
              </a:rPr>
              <a:t>Transferability : </a:t>
            </a:r>
          </a:p>
          <a:p>
            <a:r>
              <a:rPr lang="en-US" sz="800" i="1" dirty="0">
                <a:solidFill>
                  <a:schemeClr val="tx1"/>
                </a:solidFill>
              </a:rPr>
              <a:t>Can your solution be used in other contexts?</a:t>
            </a:r>
            <a:endParaRPr lang="ro-RO" sz="800" i="1" dirty="0">
              <a:solidFill>
                <a:schemeClr val="tx1"/>
              </a:solidFill>
            </a:endParaRPr>
          </a:p>
          <a:p>
            <a:r>
              <a:rPr lang="ro-RO" sz="800" i="1" dirty="0">
                <a:solidFill>
                  <a:schemeClr val="tx1"/>
                </a:solidFill>
              </a:rPr>
              <a:t>Yes. The </a:t>
            </a:r>
            <a:r>
              <a:rPr lang="ro-RO" sz="800" i="1" dirty="0" err="1">
                <a:solidFill>
                  <a:schemeClr val="tx1"/>
                </a:solidFill>
              </a:rPr>
              <a:t>platform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can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be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replicated</a:t>
            </a:r>
            <a:r>
              <a:rPr lang="ro-RO" sz="800" i="1" dirty="0">
                <a:solidFill>
                  <a:schemeClr val="tx1"/>
                </a:solidFill>
              </a:rPr>
              <a:t> in </a:t>
            </a:r>
            <a:r>
              <a:rPr lang="ro-RO" sz="800" i="1" dirty="0" err="1">
                <a:solidFill>
                  <a:schemeClr val="tx1"/>
                </a:solidFill>
              </a:rPr>
              <a:t>the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corporate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environment</a:t>
            </a:r>
            <a:r>
              <a:rPr lang="ro-RO" sz="800" i="1" dirty="0">
                <a:solidFill>
                  <a:schemeClr val="tx1"/>
                </a:solidFill>
              </a:rPr>
              <a:t>.</a:t>
            </a:r>
            <a:endParaRPr lang="en-US" sz="800" i="1" dirty="0">
              <a:solidFill>
                <a:schemeClr val="tx1"/>
              </a:solidFill>
            </a:endParaRPr>
          </a:p>
          <a:p>
            <a:r>
              <a:rPr lang="en-US" sz="800" i="1" dirty="0">
                <a:solidFill>
                  <a:schemeClr val="tx1"/>
                </a:solidFill>
              </a:rPr>
              <a:t>What parts of it can be applied to other context? </a:t>
            </a:r>
            <a:endParaRPr lang="ro-RO" sz="800" i="1" dirty="0">
              <a:solidFill>
                <a:schemeClr val="tx1"/>
              </a:solidFill>
            </a:endParaRPr>
          </a:p>
          <a:p>
            <a:r>
              <a:rPr lang="ro-RO" sz="800" i="1" dirty="0">
                <a:solidFill>
                  <a:schemeClr val="tx1"/>
                </a:solidFill>
              </a:rPr>
              <a:t>The </a:t>
            </a:r>
            <a:r>
              <a:rPr lang="ro-RO" sz="800" i="1" dirty="0" err="1">
                <a:solidFill>
                  <a:schemeClr val="tx1"/>
                </a:solidFill>
              </a:rPr>
              <a:t>entire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platform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can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be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used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by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the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companies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that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want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to</a:t>
            </a:r>
            <a:r>
              <a:rPr lang="ro-RO" sz="800" i="1" dirty="0">
                <a:solidFill>
                  <a:schemeClr val="tx1"/>
                </a:solidFill>
              </a:rPr>
              <a:t> solve </a:t>
            </a:r>
            <a:r>
              <a:rPr lang="ro-RO" sz="800" i="1" dirty="0" err="1">
                <a:solidFill>
                  <a:schemeClr val="tx1"/>
                </a:solidFill>
              </a:rPr>
              <a:t>the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internal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conflicts</a:t>
            </a:r>
            <a:r>
              <a:rPr lang="ro-RO" sz="800" i="1" dirty="0">
                <a:solidFill>
                  <a:schemeClr val="tx1"/>
                </a:solidFill>
              </a:rPr>
              <a:t> of </a:t>
            </a:r>
            <a:r>
              <a:rPr lang="ro-RO" sz="800" i="1" dirty="0" err="1">
                <a:solidFill>
                  <a:schemeClr val="tx1"/>
                </a:solidFill>
              </a:rPr>
              <a:t>the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different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generations</a:t>
            </a:r>
            <a:r>
              <a:rPr lang="ro-RO" sz="800" i="1" dirty="0">
                <a:solidFill>
                  <a:schemeClr val="tx1"/>
                </a:solidFill>
              </a:rPr>
              <a:t>. </a:t>
            </a:r>
            <a:r>
              <a:rPr lang="ro-RO" sz="800" i="1" dirty="0" err="1">
                <a:solidFill>
                  <a:schemeClr val="tx1"/>
                </a:solidFill>
              </a:rPr>
              <a:t>Each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customised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platform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can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contains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differnt</a:t>
            </a:r>
            <a:r>
              <a:rPr lang="ro-RO" sz="800" i="1" dirty="0">
                <a:solidFill>
                  <a:schemeClr val="tx1"/>
                </a:solidFill>
              </a:rPr>
              <a:t> content, </a:t>
            </a:r>
            <a:r>
              <a:rPr lang="ro-RO" sz="800" i="1" dirty="0" err="1">
                <a:solidFill>
                  <a:schemeClr val="tx1"/>
                </a:solidFill>
              </a:rPr>
              <a:t>curated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by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the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experts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based</a:t>
            </a:r>
            <a:r>
              <a:rPr lang="ro-RO" sz="800" i="1" dirty="0">
                <a:solidFill>
                  <a:schemeClr val="tx1"/>
                </a:solidFill>
              </a:rPr>
              <a:t> on </a:t>
            </a:r>
            <a:r>
              <a:rPr lang="ro-RO" sz="800" i="1" dirty="0" err="1">
                <a:solidFill>
                  <a:schemeClr val="tx1"/>
                </a:solidFill>
              </a:rPr>
              <a:t>the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customer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needs</a:t>
            </a:r>
            <a:r>
              <a:rPr lang="ro-RO" sz="800" i="1" dirty="0">
                <a:solidFill>
                  <a:schemeClr val="tx1"/>
                </a:solidFill>
              </a:rPr>
              <a:t>.</a:t>
            </a:r>
            <a:endParaRPr lang="en-US" sz="800" i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0576" y="5568046"/>
            <a:ext cx="3898556" cy="118942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sz="900" dirty="0"/>
              <a:t>Context:</a:t>
            </a:r>
            <a:r>
              <a:rPr lang="ro-RO" sz="900" dirty="0"/>
              <a:t> </a:t>
            </a:r>
            <a:r>
              <a:rPr lang="en-US" sz="900" i="1" dirty="0">
                <a:solidFill>
                  <a:schemeClr val="tx1"/>
                </a:solidFill>
              </a:rPr>
              <a:t>What is the problem you are facing?</a:t>
            </a:r>
            <a:endParaRPr lang="ro-RO" sz="900" i="1" dirty="0">
              <a:solidFill>
                <a:schemeClr val="tx1"/>
              </a:solidFill>
            </a:endParaRPr>
          </a:p>
          <a:p>
            <a:r>
              <a:rPr lang="ro-RO" sz="900" i="1" dirty="0" err="1">
                <a:solidFill>
                  <a:schemeClr val="tx1"/>
                </a:solidFill>
              </a:rPr>
              <a:t>Generation</a:t>
            </a:r>
            <a:r>
              <a:rPr lang="ro-RO" sz="900" i="1" dirty="0">
                <a:solidFill>
                  <a:schemeClr val="tx1"/>
                </a:solidFill>
              </a:rPr>
              <a:t> conflict. </a:t>
            </a:r>
            <a:r>
              <a:rPr lang="ro-RO" sz="900" i="1" dirty="0" err="1">
                <a:solidFill>
                  <a:schemeClr val="tx1"/>
                </a:solidFill>
              </a:rPr>
              <a:t>We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all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faced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generation</a:t>
            </a:r>
            <a:r>
              <a:rPr lang="ro-RO" sz="900" i="1" dirty="0">
                <a:solidFill>
                  <a:schemeClr val="tx1"/>
                </a:solidFill>
              </a:rPr>
              <a:t> conflict </a:t>
            </a:r>
            <a:r>
              <a:rPr lang="ro-RO" sz="900" i="1" dirty="0" err="1">
                <a:solidFill>
                  <a:schemeClr val="tx1"/>
                </a:solidFill>
              </a:rPr>
              <a:t>and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the</a:t>
            </a:r>
            <a:r>
              <a:rPr lang="ro-RO" sz="900" i="1" dirty="0">
                <a:solidFill>
                  <a:schemeClr val="tx1"/>
                </a:solidFill>
              </a:rPr>
              <a:t> conflict </a:t>
            </a:r>
            <a:r>
              <a:rPr lang="ro-RO" sz="900" i="1" dirty="0" err="1">
                <a:solidFill>
                  <a:schemeClr val="tx1"/>
                </a:solidFill>
              </a:rPr>
              <a:t>generation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is</a:t>
            </a:r>
            <a:r>
              <a:rPr lang="ro-RO" sz="900" i="1" dirty="0">
                <a:solidFill>
                  <a:schemeClr val="tx1"/>
                </a:solidFill>
              </a:rPr>
              <a:t> an artificial conflict, it </a:t>
            </a:r>
            <a:r>
              <a:rPr lang="ro-RO" sz="900" i="1" dirty="0" err="1">
                <a:solidFill>
                  <a:schemeClr val="tx1"/>
                </a:solidFill>
              </a:rPr>
              <a:t>is</a:t>
            </a:r>
            <a:r>
              <a:rPr lang="ro-RO" sz="900" i="1" dirty="0">
                <a:solidFill>
                  <a:schemeClr val="tx1"/>
                </a:solidFill>
              </a:rPr>
              <a:t> a </a:t>
            </a:r>
            <a:r>
              <a:rPr lang="ro-RO" sz="900" i="1" dirty="0" err="1">
                <a:solidFill>
                  <a:schemeClr val="tx1"/>
                </a:solidFill>
              </a:rPr>
              <a:t>lack</a:t>
            </a:r>
            <a:r>
              <a:rPr lang="ro-RO" sz="900" i="1" dirty="0">
                <a:solidFill>
                  <a:schemeClr val="tx1"/>
                </a:solidFill>
              </a:rPr>
              <a:t> of </a:t>
            </a:r>
            <a:r>
              <a:rPr lang="ro-RO" sz="900" i="1" dirty="0" err="1">
                <a:solidFill>
                  <a:schemeClr val="tx1"/>
                </a:solidFill>
              </a:rPr>
              <a:t>communication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with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other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generations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and</a:t>
            </a:r>
            <a:r>
              <a:rPr lang="ro-RO" sz="900" i="1" dirty="0">
                <a:solidFill>
                  <a:schemeClr val="tx1"/>
                </a:solidFill>
              </a:rPr>
              <a:t> a </a:t>
            </a:r>
            <a:r>
              <a:rPr lang="ro-RO" sz="900" i="1" dirty="0" err="1">
                <a:solidFill>
                  <a:schemeClr val="tx1"/>
                </a:solidFill>
              </a:rPr>
              <a:t>lack</a:t>
            </a:r>
            <a:r>
              <a:rPr lang="ro-RO" sz="900" i="1" dirty="0">
                <a:solidFill>
                  <a:schemeClr val="tx1"/>
                </a:solidFill>
              </a:rPr>
              <a:t> of </a:t>
            </a:r>
            <a:r>
              <a:rPr lang="ro-RO" sz="900" i="1" dirty="0" err="1">
                <a:solidFill>
                  <a:schemeClr val="tx1"/>
                </a:solidFill>
              </a:rPr>
              <a:t>knowledge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about</a:t>
            </a:r>
            <a:r>
              <a:rPr lang="ro-RO" sz="900" i="1" dirty="0">
                <a:solidFill>
                  <a:schemeClr val="tx1"/>
                </a:solidFill>
              </a:rPr>
              <a:t> </a:t>
            </a:r>
            <a:r>
              <a:rPr lang="ro-RO" sz="900" i="1" dirty="0" err="1">
                <a:solidFill>
                  <a:schemeClr val="tx1"/>
                </a:solidFill>
              </a:rPr>
              <a:t>others</a:t>
            </a:r>
            <a:r>
              <a:rPr lang="ro-RO" sz="900" i="1" dirty="0">
                <a:solidFill>
                  <a:schemeClr val="tx1"/>
                </a:solidFill>
              </a:rPr>
              <a:t>.</a:t>
            </a:r>
          </a:p>
          <a:p>
            <a:r>
              <a:rPr lang="ro-RO" sz="900" i="1" dirty="0">
                <a:solidFill>
                  <a:schemeClr val="tx1"/>
                </a:solidFill>
              </a:rPr>
              <a:t>W</a:t>
            </a:r>
            <a:r>
              <a:rPr lang="en-US" sz="900" i="1" dirty="0">
                <a:solidFill>
                  <a:schemeClr val="tx1"/>
                </a:solidFill>
              </a:rPr>
              <a:t>hat is the challenge that you are solving? </a:t>
            </a:r>
            <a:endParaRPr lang="en-US" sz="900" dirty="0">
              <a:solidFill>
                <a:srgbClr val="FF0000"/>
              </a:solidFill>
            </a:endParaRPr>
          </a:p>
          <a:p>
            <a:r>
              <a:rPr lang="ro-RO" sz="900" dirty="0"/>
              <a:t>The </a:t>
            </a:r>
            <a:r>
              <a:rPr lang="ro-RO" sz="900" dirty="0" err="1"/>
              <a:t>lack</a:t>
            </a:r>
            <a:r>
              <a:rPr lang="ro-RO" sz="900" dirty="0"/>
              <a:t> of </a:t>
            </a:r>
            <a:r>
              <a:rPr lang="ro-RO" sz="900" dirty="0" err="1"/>
              <a:t>communication</a:t>
            </a:r>
            <a:r>
              <a:rPr lang="ro-RO" sz="900" dirty="0"/>
              <a:t> </a:t>
            </a:r>
            <a:r>
              <a:rPr lang="ro-RO" sz="900" dirty="0" err="1"/>
              <a:t>between</a:t>
            </a:r>
            <a:r>
              <a:rPr lang="ro-RO" sz="900" dirty="0"/>
              <a:t> </a:t>
            </a:r>
            <a:r>
              <a:rPr lang="ro-RO" sz="900" dirty="0" err="1"/>
              <a:t>generations</a:t>
            </a:r>
            <a:r>
              <a:rPr lang="ro-RO" sz="900" dirty="0"/>
              <a:t> </a:t>
            </a:r>
            <a:r>
              <a:rPr lang="ro-RO" sz="900" dirty="0" err="1"/>
              <a:t>and</a:t>
            </a:r>
            <a:r>
              <a:rPr lang="ro-RO" sz="900" dirty="0"/>
              <a:t> </a:t>
            </a:r>
            <a:r>
              <a:rPr lang="en-US" sz="900" dirty="0"/>
              <a:t>the feeling of superiority or inferiority</a:t>
            </a:r>
            <a:r>
              <a:rPr lang="ro-RO" sz="900" dirty="0"/>
              <a:t> </a:t>
            </a:r>
            <a:r>
              <a:rPr lang="ro-RO" sz="900" dirty="0" err="1"/>
              <a:t>related</a:t>
            </a:r>
            <a:r>
              <a:rPr lang="ro-RO" sz="900" dirty="0"/>
              <a:t> </a:t>
            </a:r>
            <a:r>
              <a:rPr lang="ro-RO" sz="900" dirty="0" err="1"/>
              <a:t>to</a:t>
            </a:r>
            <a:r>
              <a:rPr lang="ro-RO" sz="900" dirty="0"/>
              <a:t> </a:t>
            </a:r>
            <a:r>
              <a:rPr lang="ro-RO" sz="900" dirty="0" err="1"/>
              <a:t>other</a:t>
            </a:r>
            <a:r>
              <a:rPr lang="ro-RO" sz="900" dirty="0"/>
              <a:t> </a:t>
            </a:r>
            <a:r>
              <a:rPr lang="ro-RO" sz="900" dirty="0" err="1"/>
              <a:t>generations</a:t>
            </a:r>
            <a:r>
              <a:rPr lang="ro-RO" sz="900" dirty="0"/>
              <a:t>. </a:t>
            </a:r>
            <a:endParaRPr lang="en-GB" sz="900" dirty="0"/>
          </a:p>
        </p:txBody>
      </p:sp>
      <p:sp>
        <p:nvSpPr>
          <p:cNvPr id="18" name="Rectangle 17"/>
          <p:cNvSpPr/>
          <p:nvPr/>
        </p:nvSpPr>
        <p:spPr>
          <a:xfrm>
            <a:off x="8164773" y="1563671"/>
            <a:ext cx="3547860" cy="128884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000" dirty="0"/>
              <a:t>Innovativeness:</a:t>
            </a:r>
          </a:p>
          <a:p>
            <a:r>
              <a:rPr lang="en-US" sz="785" i="1" dirty="0">
                <a:solidFill>
                  <a:schemeClr val="tx1"/>
                </a:solidFill>
              </a:rPr>
              <a:t>What makes your solution different and original? Can anything similar be found on the market?  How innovative is it?</a:t>
            </a:r>
            <a:endParaRPr lang="ro-RO" sz="785" i="1" dirty="0">
              <a:solidFill>
                <a:schemeClr val="tx1"/>
              </a:solidFill>
            </a:endParaRPr>
          </a:p>
          <a:p>
            <a:r>
              <a:rPr lang="ro-RO" sz="785" i="1" dirty="0" err="1">
                <a:solidFill>
                  <a:schemeClr val="tx1"/>
                </a:solidFill>
              </a:rPr>
              <a:t>We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didn’t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find</a:t>
            </a:r>
            <a:r>
              <a:rPr lang="ro-RO" sz="785" i="1" dirty="0">
                <a:solidFill>
                  <a:schemeClr val="tx1"/>
                </a:solidFill>
              </a:rPr>
              <a:t> a similar </a:t>
            </a:r>
            <a:r>
              <a:rPr lang="ro-RO" sz="785" i="1" dirty="0" err="1">
                <a:solidFill>
                  <a:schemeClr val="tx1"/>
                </a:solidFill>
              </a:rPr>
              <a:t>solution</a:t>
            </a:r>
            <a:r>
              <a:rPr lang="ro-RO" sz="785" i="1" dirty="0">
                <a:solidFill>
                  <a:schemeClr val="tx1"/>
                </a:solidFill>
              </a:rPr>
              <a:t> on </a:t>
            </a:r>
            <a:r>
              <a:rPr lang="ro-RO" sz="785" i="1" dirty="0" err="1">
                <a:solidFill>
                  <a:schemeClr val="tx1"/>
                </a:solidFill>
              </a:rPr>
              <a:t>the</a:t>
            </a:r>
            <a:r>
              <a:rPr lang="ro-RO" sz="785" i="1" dirty="0">
                <a:solidFill>
                  <a:schemeClr val="tx1"/>
                </a:solidFill>
              </a:rPr>
              <a:t> market </a:t>
            </a:r>
            <a:r>
              <a:rPr lang="ro-RO" sz="785" i="1" dirty="0" err="1">
                <a:solidFill>
                  <a:schemeClr val="tx1"/>
                </a:solidFill>
              </a:rPr>
              <a:t>and</a:t>
            </a:r>
            <a:r>
              <a:rPr lang="ro-RO" sz="785" i="1" dirty="0">
                <a:solidFill>
                  <a:schemeClr val="tx1"/>
                </a:solidFill>
              </a:rPr>
              <a:t> it </a:t>
            </a:r>
            <a:r>
              <a:rPr lang="ro-RO" sz="785" i="1" dirty="0" err="1">
                <a:solidFill>
                  <a:schemeClr val="tx1"/>
                </a:solidFill>
              </a:rPr>
              <a:t>is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the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first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platform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dedicated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to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this</a:t>
            </a:r>
            <a:r>
              <a:rPr lang="ro-RO" sz="785" i="1" dirty="0">
                <a:solidFill>
                  <a:schemeClr val="tx1"/>
                </a:solidFill>
              </a:rPr>
              <a:t> problem in </a:t>
            </a:r>
            <a:r>
              <a:rPr lang="ro-RO" sz="785" i="1" dirty="0" err="1">
                <a:solidFill>
                  <a:schemeClr val="tx1"/>
                </a:solidFill>
              </a:rPr>
              <a:t>this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way</a:t>
            </a:r>
            <a:r>
              <a:rPr lang="ro-RO" sz="785" i="1" dirty="0">
                <a:solidFill>
                  <a:schemeClr val="tx1"/>
                </a:solidFill>
              </a:rPr>
              <a:t>. The </a:t>
            </a:r>
            <a:r>
              <a:rPr lang="ro-RO" sz="785" i="1" dirty="0" err="1">
                <a:solidFill>
                  <a:schemeClr val="tx1"/>
                </a:solidFill>
              </a:rPr>
              <a:t>solution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is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innovative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because</a:t>
            </a:r>
            <a:r>
              <a:rPr lang="ro-RO" sz="785" i="1" dirty="0">
                <a:solidFill>
                  <a:schemeClr val="tx1"/>
                </a:solidFill>
              </a:rPr>
              <a:t> it </a:t>
            </a:r>
            <a:r>
              <a:rPr lang="ro-RO" sz="785" i="1" dirty="0" err="1">
                <a:solidFill>
                  <a:schemeClr val="tx1"/>
                </a:solidFill>
              </a:rPr>
              <a:t>is</a:t>
            </a:r>
            <a:r>
              <a:rPr lang="ro-RO" sz="785" i="1" dirty="0">
                <a:solidFill>
                  <a:schemeClr val="tx1"/>
                </a:solidFill>
              </a:rPr>
              <a:t> a </a:t>
            </a:r>
            <a:r>
              <a:rPr lang="ro-RO" sz="785" i="1" dirty="0" err="1">
                <a:solidFill>
                  <a:schemeClr val="tx1"/>
                </a:solidFill>
              </a:rPr>
              <a:t>combination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between</a:t>
            </a:r>
            <a:r>
              <a:rPr lang="ro-RO" sz="785" i="1" dirty="0">
                <a:solidFill>
                  <a:schemeClr val="tx1"/>
                </a:solidFill>
              </a:rPr>
              <a:t> a social media </a:t>
            </a:r>
            <a:r>
              <a:rPr lang="ro-RO" sz="785" i="1" dirty="0" err="1">
                <a:solidFill>
                  <a:schemeClr val="tx1"/>
                </a:solidFill>
              </a:rPr>
              <a:t>environment</a:t>
            </a:r>
            <a:r>
              <a:rPr lang="ro-RO" sz="785" i="1" dirty="0">
                <a:solidFill>
                  <a:schemeClr val="tx1"/>
                </a:solidFill>
              </a:rPr>
              <a:t>, a </a:t>
            </a:r>
            <a:r>
              <a:rPr lang="ro-RO" sz="785" i="1" dirty="0" err="1">
                <a:solidFill>
                  <a:schemeClr val="tx1"/>
                </a:solidFill>
              </a:rPr>
              <a:t>learning</a:t>
            </a:r>
            <a:r>
              <a:rPr lang="ro-RO" sz="785" i="1" dirty="0">
                <a:solidFill>
                  <a:schemeClr val="tx1"/>
                </a:solidFill>
              </a:rPr>
              <a:t> management </a:t>
            </a:r>
            <a:r>
              <a:rPr lang="ro-RO" sz="785" i="1" dirty="0" err="1">
                <a:solidFill>
                  <a:schemeClr val="tx1"/>
                </a:solidFill>
              </a:rPr>
              <a:t>platform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and</a:t>
            </a:r>
            <a:r>
              <a:rPr lang="ro-RO" sz="785" i="1" dirty="0">
                <a:solidFill>
                  <a:schemeClr val="tx1"/>
                </a:solidFill>
              </a:rPr>
              <a:t> content </a:t>
            </a:r>
            <a:r>
              <a:rPr lang="ro-RO" sz="785" i="1" dirty="0" err="1">
                <a:solidFill>
                  <a:schemeClr val="tx1"/>
                </a:solidFill>
              </a:rPr>
              <a:t>platform</a:t>
            </a:r>
            <a:r>
              <a:rPr lang="ro-RO" sz="785" i="1" dirty="0">
                <a:solidFill>
                  <a:schemeClr val="tx1"/>
                </a:solidFill>
              </a:rPr>
              <a:t>. </a:t>
            </a:r>
            <a:r>
              <a:rPr lang="ro-RO" sz="785" i="1" dirty="0" err="1">
                <a:solidFill>
                  <a:schemeClr val="tx1"/>
                </a:solidFill>
              </a:rPr>
              <a:t>We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tried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to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bring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elements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that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en-US" sz="785" i="1" dirty="0">
                <a:solidFill>
                  <a:schemeClr val="tx1"/>
                </a:solidFill>
              </a:rPr>
              <a:t>are </a:t>
            </a:r>
            <a:r>
              <a:rPr lang="ro-RO" sz="785" i="1" dirty="0" err="1">
                <a:solidFill>
                  <a:schemeClr val="tx1"/>
                </a:solidFill>
              </a:rPr>
              <a:t>easy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to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use</a:t>
            </a:r>
            <a:r>
              <a:rPr lang="ro-RO" sz="785" i="1" dirty="0">
                <a:solidFill>
                  <a:schemeClr val="tx1"/>
                </a:solidFill>
              </a:rPr>
              <a:t> for </a:t>
            </a:r>
            <a:r>
              <a:rPr lang="ro-RO" sz="785" i="1" dirty="0" err="1">
                <a:solidFill>
                  <a:schemeClr val="tx1"/>
                </a:solidFill>
              </a:rPr>
              <a:t>each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ro-RO" sz="785" i="1" dirty="0" err="1">
                <a:solidFill>
                  <a:schemeClr val="tx1"/>
                </a:solidFill>
              </a:rPr>
              <a:t>generation</a:t>
            </a:r>
            <a:r>
              <a:rPr lang="ro-RO" sz="785" i="1" dirty="0">
                <a:solidFill>
                  <a:schemeClr val="tx1"/>
                </a:solidFill>
              </a:rPr>
              <a:t> </a:t>
            </a:r>
            <a:r>
              <a:rPr lang="en-US" sz="785" i="1" dirty="0">
                <a:solidFill>
                  <a:schemeClr val="tx1"/>
                </a:solidFill>
              </a:rPr>
              <a:t>via </a:t>
            </a:r>
            <a:r>
              <a:rPr lang="ro-RO" sz="785" i="1" dirty="0">
                <a:solidFill>
                  <a:schemeClr val="tx1"/>
                </a:solidFill>
              </a:rPr>
              <a:t>internet.</a:t>
            </a:r>
            <a:endParaRPr lang="en-US" sz="785" i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174628" y="4206450"/>
            <a:ext cx="3538005" cy="11765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000" dirty="0"/>
              <a:t>Sustainability:</a:t>
            </a:r>
          </a:p>
          <a:p>
            <a:r>
              <a:rPr lang="en-US" sz="800" i="1" dirty="0">
                <a:solidFill>
                  <a:schemeClr val="tx1"/>
                </a:solidFill>
              </a:rPr>
              <a:t>What is your plan for the implementation of the solution and how do you see it in the mid- and long term? </a:t>
            </a:r>
            <a:endParaRPr lang="ro-RO" sz="800" i="1" dirty="0">
              <a:solidFill>
                <a:schemeClr val="tx1"/>
              </a:solidFill>
            </a:endParaRPr>
          </a:p>
          <a:p>
            <a:r>
              <a:rPr lang="ro-RO" sz="800" i="1" dirty="0">
                <a:solidFill>
                  <a:schemeClr val="tx1"/>
                </a:solidFill>
              </a:rPr>
              <a:t>The </a:t>
            </a:r>
            <a:r>
              <a:rPr lang="ro-RO" sz="800" i="1" dirty="0" err="1">
                <a:solidFill>
                  <a:schemeClr val="tx1"/>
                </a:solidFill>
              </a:rPr>
              <a:t>plaform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is</a:t>
            </a:r>
            <a:r>
              <a:rPr lang="ro-RO" sz="800" i="1" dirty="0">
                <a:solidFill>
                  <a:schemeClr val="tx1"/>
                </a:solidFill>
              </a:rPr>
              <a:t> a web-</a:t>
            </a:r>
            <a:r>
              <a:rPr lang="ro-RO" sz="800" i="1" dirty="0" err="1">
                <a:solidFill>
                  <a:schemeClr val="tx1"/>
                </a:solidFill>
              </a:rPr>
              <a:t>based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one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and</a:t>
            </a:r>
            <a:r>
              <a:rPr lang="ro-RO" sz="800" i="1" dirty="0">
                <a:solidFill>
                  <a:schemeClr val="tx1"/>
                </a:solidFill>
              </a:rPr>
              <a:t> it </a:t>
            </a:r>
            <a:r>
              <a:rPr lang="ro-RO" sz="800" i="1" dirty="0" err="1">
                <a:solidFill>
                  <a:schemeClr val="tx1"/>
                </a:solidFill>
              </a:rPr>
              <a:t>can</a:t>
            </a:r>
            <a:r>
              <a:rPr lang="ro-RO" sz="800" i="1" dirty="0">
                <a:solidFill>
                  <a:schemeClr val="tx1"/>
                </a:solidFill>
              </a:rPr>
              <a:t> start as </a:t>
            </a:r>
            <a:r>
              <a:rPr lang="ro-RO" sz="800" i="1" dirty="0" err="1">
                <a:solidFill>
                  <a:schemeClr val="tx1"/>
                </a:solidFill>
              </a:rPr>
              <a:t>soon</a:t>
            </a:r>
            <a:r>
              <a:rPr lang="ro-RO" sz="800" i="1" dirty="0">
                <a:solidFill>
                  <a:schemeClr val="tx1"/>
                </a:solidFill>
              </a:rPr>
              <a:t> as </a:t>
            </a:r>
            <a:r>
              <a:rPr lang="ro-RO" sz="800" i="1" dirty="0" err="1">
                <a:solidFill>
                  <a:schemeClr val="tx1"/>
                </a:solidFill>
              </a:rPr>
              <a:t>the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development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is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finished</a:t>
            </a:r>
            <a:r>
              <a:rPr lang="ro-RO" sz="800" i="1" dirty="0">
                <a:solidFill>
                  <a:schemeClr val="tx1"/>
                </a:solidFill>
              </a:rPr>
              <a:t>. The </a:t>
            </a:r>
            <a:r>
              <a:rPr lang="ro-RO" sz="800" i="1" dirty="0" err="1">
                <a:solidFill>
                  <a:schemeClr val="tx1"/>
                </a:solidFill>
              </a:rPr>
              <a:t>platform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is</a:t>
            </a:r>
            <a:r>
              <a:rPr lang="ro-RO" sz="800" i="1" dirty="0">
                <a:solidFill>
                  <a:schemeClr val="tx1"/>
                </a:solidFill>
              </a:rPr>
              <a:t> a </a:t>
            </a:r>
            <a:r>
              <a:rPr lang="ro-RO" sz="800" i="1" dirty="0" err="1">
                <a:solidFill>
                  <a:schemeClr val="tx1"/>
                </a:solidFill>
              </a:rPr>
              <a:t>problme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solver</a:t>
            </a:r>
            <a:r>
              <a:rPr lang="ro-RO" sz="800" i="1" dirty="0">
                <a:solidFill>
                  <a:schemeClr val="tx1"/>
                </a:solidFill>
              </a:rPr>
              <a:t> for </a:t>
            </a:r>
            <a:r>
              <a:rPr lang="ro-RO" sz="800" i="1" dirty="0" err="1">
                <a:solidFill>
                  <a:schemeClr val="tx1"/>
                </a:solidFill>
              </a:rPr>
              <a:t>every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generation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and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can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accomodate</a:t>
            </a:r>
            <a:r>
              <a:rPr lang="ro-RO" sz="800" i="1" dirty="0">
                <a:solidFill>
                  <a:schemeClr val="tx1"/>
                </a:solidFill>
              </a:rPr>
              <a:t>, in </a:t>
            </a:r>
            <a:r>
              <a:rPr lang="ro-RO" sz="800" i="1" dirty="0" err="1">
                <a:solidFill>
                  <a:schemeClr val="tx1"/>
                </a:solidFill>
              </a:rPr>
              <a:t>time</a:t>
            </a:r>
            <a:r>
              <a:rPr lang="ro-RO" sz="800" i="1" dirty="0">
                <a:solidFill>
                  <a:schemeClr val="tx1"/>
                </a:solidFill>
              </a:rPr>
              <a:t>, </a:t>
            </a:r>
            <a:r>
              <a:rPr lang="ro-RO" sz="800" i="1" dirty="0" err="1">
                <a:solidFill>
                  <a:schemeClr val="tx1"/>
                </a:solidFill>
              </a:rPr>
              <a:t>new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generation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that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can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benefit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from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the</a:t>
            </a:r>
            <a:r>
              <a:rPr lang="ro-RO" sz="800" i="1" dirty="0">
                <a:solidFill>
                  <a:schemeClr val="tx1"/>
                </a:solidFill>
              </a:rPr>
              <a:t> content </a:t>
            </a:r>
            <a:r>
              <a:rPr lang="ro-RO" sz="800" i="1" dirty="0" err="1">
                <a:solidFill>
                  <a:schemeClr val="tx1"/>
                </a:solidFill>
              </a:rPr>
              <a:t>availble</a:t>
            </a:r>
            <a:r>
              <a:rPr lang="ro-RO" sz="800" i="1" dirty="0">
                <a:solidFill>
                  <a:schemeClr val="tx1"/>
                </a:solidFill>
              </a:rPr>
              <a:t>, </a:t>
            </a:r>
            <a:r>
              <a:rPr lang="ro-RO" sz="800" i="1" dirty="0" err="1">
                <a:solidFill>
                  <a:schemeClr val="tx1"/>
                </a:solidFill>
              </a:rPr>
              <a:t>already</a:t>
            </a:r>
            <a:r>
              <a:rPr lang="ro-RO" sz="800" i="1" dirty="0">
                <a:solidFill>
                  <a:schemeClr val="tx1"/>
                </a:solidFill>
              </a:rPr>
              <a:t>. </a:t>
            </a:r>
          </a:p>
          <a:p>
            <a:r>
              <a:rPr lang="ro-RO" sz="800" i="1" dirty="0">
                <a:solidFill>
                  <a:schemeClr val="tx1"/>
                </a:solidFill>
              </a:rPr>
              <a:t>The </a:t>
            </a:r>
            <a:r>
              <a:rPr lang="ro-RO" sz="800" i="1" dirty="0" err="1">
                <a:solidFill>
                  <a:schemeClr val="tx1"/>
                </a:solidFill>
              </a:rPr>
              <a:t>biggest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advantage</a:t>
            </a:r>
            <a:r>
              <a:rPr lang="ro-RO" sz="800" i="1" dirty="0">
                <a:solidFill>
                  <a:schemeClr val="tx1"/>
                </a:solidFill>
              </a:rPr>
              <a:t> of </a:t>
            </a:r>
            <a:r>
              <a:rPr lang="ro-RO" sz="800" i="1" dirty="0" err="1">
                <a:solidFill>
                  <a:schemeClr val="tx1"/>
                </a:solidFill>
              </a:rPr>
              <a:t>our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platform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is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that</a:t>
            </a:r>
            <a:r>
              <a:rPr lang="ro-RO" sz="800" i="1" dirty="0">
                <a:solidFill>
                  <a:schemeClr val="tx1"/>
                </a:solidFill>
              </a:rPr>
              <a:t> it </a:t>
            </a:r>
            <a:r>
              <a:rPr lang="ro-RO" sz="800" i="1" dirty="0" err="1">
                <a:solidFill>
                  <a:schemeClr val="tx1"/>
                </a:solidFill>
              </a:rPr>
              <a:t>can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be</a:t>
            </a:r>
            <a:r>
              <a:rPr lang="ro-RO" sz="800" i="1" dirty="0">
                <a:solidFill>
                  <a:schemeClr val="tx1"/>
                </a:solidFill>
              </a:rPr>
              <a:t> sold as service </a:t>
            </a:r>
            <a:r>
              <a:rPr lang="ro-RO" sz="800" i="1" dirty="0" err="1">
                <a:solidFill>
                  <a:schemeClr val="tx1"/>
                </a:solidFill>
              </a:rPr>
              <a:t>to</a:t>
            </a:r>
            <a:r>
              <a:rPr lang="ro-RO" sz="800" i="1" dirty="0">
                <a:solidFill>
                  <a:schemeClr val="tx1"/>
                </a:solidFill>
              </a:rPr>
              <a:t> </a:t>
            </a:r>
            <a:r>
              <a:rPr lang="ro-RO" sz="800" i="1" dirty="0" err="1">
                <a:solidFill>
                  <a:schemeClr val="tx1"/>
                </a:solidFill>
              </a:rPr>
              <a:t>companies</a:t>
            </a:r>
            <a:r>
              <a:rPr lang="ro-RO" sz="800" i="1" dirty="0">
                <a:solidFill>
                  <a:schemeClr val="tx1"/>
                </a:solidFill>
              </a:rPr>
              <a:t> as </a:t>
            </a:r>
            <a:r>
              <a:rPr lang="ro-RO" sz="800" i="1" dirty="0" err="1">
                <a:solidFill>
                  <a:schemeClr val="tx1"/>
                </a:solidFill>
              </a:rPr>
              <a:t>well</a:t>
            </a:r>
            <a:r>
              <a:rPr lang="ro-RO" sz="800" i="1" dirty="0">
                <a:solidFill>
                  <a:schemeClr val="tx1"/>
                </a:solidFill>
              </a:rPr>
              <a:t> as a service for </a:t>
            </a:r>
            <a:r>
              <a:rPr lang="ro-RO" sz="800" i="1" dirty="0" err="1">
                <a:solidFill>
                  <a:schemeClr val="tx1"/>
                </a:solidFill>
              </a:rPr>
              <a:t>end-users</a:t>
            </a:r>
            <a:r>
              <a:rPr lang="ro-RO" sz="800" i="1" dirty="0">
                <a:solidFill>
                  <a:schemeClr val="tx1"/>
                </a:solidFill>
              </a:rPr>
              <a:t> for a </a:t>
            </a:r>
            <a:r>
              <a:rPr lang="ro-RO" sz="800" i="1" dirty="0" err="1">
                <a:solidFill>
                  <a:schemeClr val="tx1"/>
                </a:solidFill>
              </a:rPr>
              <a:t>subscription</a:t>
            </a:r>
            <a:r>
              <a:rPr lang="ro-RO" sz="800" i="1" dirty="0">
                <a:solidFill>
                  <a:schemeClr val="tx1"/>
                </a:solidFill>
              </a:rPr>
              <a:t> fee.</a:t>
            </a:r>
            <a:endParaRPr lang="fi-FI" sz="800" i="1" dirty="0">
              <a:solidFill>
                <a:schemeClr val="tx1"/>
              </a:solidFill>
            </a:endParaRPr>
          </a:p>
          <a:p>
            <a:endParaRPr lang="fi-FI" sz="785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34" y="198329"/>
            <a:ext cx="1347974" cy="66014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655826" y="1043733"/>
            <a:ext cx="44788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Challenge addressed</a:t>
            </a:r>
            <a:r>
              <a:rPr lang="ro-RO" sz="1000" b="1" dirty="0"/>
              <a:t>: </a:t>
            </a:r>
            <a:r>
              <a:rPr lang="ro-RO" sz="1000" b="1" dirty="0" err="1"/>
              <a:t>Generation</a:t>
            </a:r>
            <a:r>
              <a:rPr lang="ro-RO" sz="1000" b="1" dirty="0"/>
              <a:t> conflict</a:t>
            </a:r>
            <a:endParaRPr lang="fi-FI" sz="1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833999" y="663528"/>
            <a:ext cx="52955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Team name:</a:t>
            </a:r>
            <a:r>
              <a:rPr lang="ro-RO" sz="1000" b="1" dirty="0"/>
              <a:t> The </a:t>
            </a:r>
            <a:r>
              <a:rPr lang="ro-RO" sz="1000" b="1" dirty="0" err="1"/>
              <a:t>Smurfs</a:t>
            </a:r>
            <a:r>
              <a:rPr lang="ro-RO" sz="1000" b="1" dirty="0"/>
              <a:t> </a:t>
            </a:r>
            <a:r>
              <a:rPr lang="ro-RO" sz="1000" b="1" dirty="0" err="1"/>
              <a:t>aka</a:t>
            </a:r>
            <a:r>
              <a:rPr lang="ro-RO" sz="1000" b="1" dirty="0"/>
              <a:t> </a:t>
            </a:r>
            <a:r>
              <a:rPr lang="ro-RO" sz="1000" b="1" dirty="0" err="1"/>
              <a:t>the</a:t>
            </a:r>
            <a:r>
              <a:rPr lang="ro-RO" sz="1000" b="1" dirty="0"/>
              <a:t> Blue Team</a:t>
            </a:r>
            <a:r>
              <a:rPr lang="en-US" sz="1000" b="1" dirty="0"/>
              <a:t> </a:t>
            </a:r>
            <a:endParaRPr lang="fi-FI" sz="1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833999" y="1000490"/>
            <a:ext cx="4460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Challenge category:</a:t>
            </a:r>
            <a:r>
              <a:rPr lang="ro-RO" sz="1000" b="1" dirty="0"/>
              <a:t> Learning </a:t>
            </a:r>
            <a:r>
              <a:rPr lang="ro-RO" sz="1000" b="1" dirty="0" err="1"/>
              <a:t>Experience</a:t>
            </a:r>
            <a:endParaRPr lang="fr-BE" sz="1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655826" y="633209"/>
            <a:ext cx="40601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Title of the solution</a:t>
            </a:r>
            <a:r>
              <a:rPr lang="ro-RO" sz="1000" b="1" dirty="0"/>
              <a:t>: </a:t>
            </a:r>
            <a:r>
              <a:rPr lang="ro-RO" sz="1000" b="1" dirty="0" err="1"/>
              <a:t>Reture</a:t>
            </a:r>
            <a:endParaRPr lang="fr-BE" sz="1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164771" y="575413"/>
            <a:ext cx="3538005" cy="9233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900" dirty="0"/>
              <a:t>Describe it in a tweet:</a:t>
            </a:r>
          </a:p>
          <a:p>
            <a:r>
              <a:rPr lang="en-US" sz="900" i="1" dirty="0"/>
              <a:t>Describe your solution in a short catchy way in maximum 280 characters</a:t>
            </a:r>
          </a:p>
          <a:p>
            <a:endParaRPr lang="en-US" sz="900" dirty="0"/>
          </a:p>
          <a:p>
            <a:r>
              <a:rPr lang="en-GB" sz="900" i="1" dirty="0"/>
              <a:t>Is your generation better than others? Was your parent’s generation better or worse than yours? Hold your breath, don’t answer Yes or No. Check the real answer on </a:t>
            </a:r>
            <a:r>
              <a:rPr lang="en-GB" sz="900" i="1" dirty="0" err="1"/>
              <a:t>Reture</a:t>
            </a:r>
            <a:r>
              <a:rPr lang="en-GB" sz="900" i="1" dirty="0"/>
              <a:t> platform.</a:t>
            </a:r>
            <a:endParaRPr lang="fr-BE" sz="9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11867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1088</Words>
  <Application>Microsoft Office PowerPoint</Application>
  <PresentationFormat>Widescreen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Aalto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Andersson Ida</dc:creator>
  <cp:lastModifiedBy>Karina .</cp:lastModifiedBy>
  <cp:revision>63</cp:revision>
  <cp:lastPrinted>2019-07-18T14:26:43Z</cp:lastPrinted>
  <dcterms:created xsi:type="dcterms:W3CDTF">2019-07-18T09:10:04Z</dcterms:created>
  <dcterms:modified xsi:type="dcterms:W3CDTF">2019-10-04T06:14:34Z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6830E6E4-DF8F-4E21-8922-E6D33C951E10</vt:lpwstr>
  </property>
  <property fmtid="{D5CDD505-2E9C-101B-9397-08002B2CF9AE}" pid="3" name="ArticulatePath">
    <vt:lpwstr>Solution_Canvas-_final</vt:lpwstr>
  </property>
</Properties>
</file>