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724650" cy="97742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KOVA Simona (EAC-EXT)" initials="PS" lastIdx="6" clrIdx="0">
    <p:extLst>
      <p:ext uri="{19B8F6BF-5375-455C-9EA6-DF929625EA0E}">
        <p15:presenceInfo xmlns:p15="http://schemas.microsoft.com/office/powerpoint/2012/main" userId="PETKOVA Simona (EAC-EX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49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61285-902A-4088-9877-68B7E1006868}" v="24" dt="2019-10-04T02:17:07.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82" autoAdjust="0"/>
    <p:restoredTop sz="94660"/>
  </p:normalViewPr>
  <p:slideViewPr>
    <p:cSldViewPr snapToGrid="0">
      <p:cViewPr>
        <p:scale>
          <a:sx n="150" d="100"/>
          <a:sy n="150" d="100"/>
        </p:scale>
        <p:origin x="-112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Gorbachov" userId="55fcc12635a91fae" providerId="LiveId" clId="{3E761285-902A-4088-9877-68B7E1006868}"/>
    <pc:docChg chg="undo redo custSel modSld">
      <pc:chgData name="Michael Gorbachov" userId="55fcc12635a91fae" providerId="LiveId" clId="{3E761285-902A-4088-9877-68B7E1006868}" dt="2019-10-04T02:22:45.985" v="2806" actId="20577"/>
      <pc:docMkLst>
        <pc:docMk/>
      </pc:docMkLst>
      <pc:sldChg chg="modSp">
        <pc:chgData name="Michael Gorbachov" userId="55fcc12635a91fae" providerId="LiveId" clId="{3E761285-902A-4088-9877-68B7E1006868}" dt="2019-10-04T02:22:45.985" v="2806" actId="20577"/>
        <pc:sldMkLst>
          <pc:docMk/>
          <pc:sldMk cId="2701186737" sldId="257"/>
        </pc:sldMkLst>
        <pc:spChg chg="mod">
          <ac:chgData name="Michael Gorbachov" userId="55fcc12635a91fae" providerId="LiveId" clId="{3E761285-902A-4088-9877-68B7E1006868}" dt="2019-10-04T01:07:57.632" v="61" actId="20577"/>
          <ac:spMkLst>
            <pc:docMk/>
            <pc:sldMk cId="2701186737" sldId="257"/>
            <ac:spMk id="2" creationId="{00000000-0000-0000-0000-000000000000}"/>
          </ac:spMkLst>
        </pc:spChg>
        <pc:spChg chg="mod">
          <ac:chgData name="Michael Gorbachov" userId="55fcc12635a91fae" providerId="LiveId" clId="{3E761285-902A-4088-9877-68B7E1006868}" dt="2019-10-04T02:17:42.715" v="2519" actId="14100"/>
          <ac:spMkLst>
            <pc:docMk/>
            <pc:sldMk cId="2701186737" sldId="257"/>
            <ac:spMk id="4" creationId="{00000000-0000-0000-0000-000000000000}"/>
          </ac:spMkLst>
        </pc:spChg>
        <pc:spChg chg="mod">
          <ac:chgData name="Michael Gorbachov" userId="55fcc12635a91fae" providerId="LiveId" clId="{3E761285-902A-4088-9877-68B7E1006868}" dt="2019-10-04T01:25:44.090" v="709" actId="6549"/>
          <ac:spMkLst>
            <pc:docMk/>
            <pc:sldMk cId="2701186737" sldId="257"/>
            <ac:spMk id="6" creationId="{00000000-0000-0000-0000-000000000000}"/>
          </ac:spMkLst>
        </pc:spChg>
        <pc:spChg chg="mod">
          <ac:chgData name="Michael Gorbachov" userId="55fcc12635a91fae" providerId="LiveId" clId="{3E761285-902A-4088-9877-68B7E1006868}" dt="2019-10-04T02:09:28.974" v="2445" actId="20577"/>
          <ac:spMkLst>
            <pc:docMk/>
            <pc:sldMk cId="2701186737" sldId="257"/>
            <ac:spMk id="8" creationId="{00000000-0000-0000-0000-000000000000}"/>
          </ac:spMkLst>
        </pc:spChg>
        <pc:spChg chg="mod">
          <ac:chgData name="Michael Gorbachov" userId="55fcc12635a91fae" providerId="LiveId" clId="{3E761285-902A-4088-9877-68B7E1006868}" dt="2019-10-04T01:50:54.695" v="1239" actId="20577"/>
          <ac:spMkLst>
            <pc:docMk/>
            <pc:sldMk cId="2701186737" sldId="257"/>
            <ac:spMk id="9" creationId="{00000000-0000-0000-0000-000000000000}"/>
          </ac:spMkLst>
        </pc:spChg>
        <pc:spChg chg="mod">
          <ac:chgData name="Michael Gorbachov" userId="55fcc12635a91fae" providerId="LiveId" clId="{3E761285-902A-4088-9877-68B7E1006868}" dt="2019-10-04T01:51:13.299" v="1263" actId="20577"/>
          <ac:spMkLst>
            <pc:docMk/>
            <pc:sldMk cId="2701186737" sldId="257"/>
            <ac:spMk id="10" creationId="{00000000-0000-0000-0000-000000000000}"/>
          </ac:spMkLst>
        </pc:spChg>
        <pc:spChg chg="mod">
          <ac:chgData name="Michael Gorbachov" userId="55fcc12635a91fae" providerId="LiveId" clId="{3E761285-902A-4088-9877-68B7E1006868}" dt="2019-10-04T02:02:57.131" v="2101" actId="20577"/>
          <ac:spMkLst>
            <pc:docMk/>
            <pc:sldMk cId="2701186737" sldId="257"/>
            <ac:spMk id="11" creationId="{00000000-0000-0000-0000-000000000000}"/>
          </ac:spMkLst>
        </pc:spChg>
        <pc:spChg chg="mod">
          <ac:chgData name="Michael Gorbachov" userId="55fcc12635a91fae" providerId="LiveId" clId="{3E761285-902A-4088-9877-68B7E1006868}" dt="2019-10-04T01:25:41.495" v="708" actId="6549"/>
          <ac:spMkLst>
            <pc:docMk/>
            <pc:sldMk cId="2701186737" sldId="257"/>
            <ac:spMk id="12" creationId="{00000000-0000-0000-0000-000000000000}"/>
          </ac:spMkLst>
        </pc:spChg>
        <pc:spChg chg="mod">
          <ac:chgData name="Michael Gorbachov" userId="55fcc12635a91fae" providerId="LiveId" clId="{3E761285-902A-4088-9877-68B7E1006868}" dt="2019-10-04T02:22:45.985" v="2806" actId="20577"/>
          <ac:spMkLst>
            <pc:docMk/>
            <pc:sldMk cId="2701186737" sldId="257"/>
            <ac:spMk id="13" creationId="{00000000-0000-0000-0000-000000000000}"/>
          </ac:spMkLst>
        </pc:spChg>
        <pc:spChg chg="mod">
          <ac:chgData name="Michael Gorbachov" userId="55fcc12635a91fae" providerId="LiveId" clId="{3E761285-902A-4088-9877-68B7E1006868}" dt="2019-10-04T02:17:18.852" v="2493" actId="20577"/>
          <ac:spMkLst>
            <pc:docMk/>
            <pc:sldMk cId="2701186737" sldId="257"/>
            <ac:spMk id="15" creationId="{00000000-0000-0000-0000-000000000000}"/>
          </ac:spMkLst>
        </pc:spChg>
        <pc:spChg chg="mod">
          <ac:chgData name="Michael Gorbachov" userId="55fcc12635a91fae" providerId="LiveId" clId="{3E761285-902A-4088-9877-68B7E1006868}" dt="2019-10-04T01:07:11.412" v="12" actId="20577"/>
          <ac:spMkLst>
            <pc:docMk/>
            <pc:sldMk cId="2701186737" sldId="257"/>
            <ac:spMk id="16" creationId="{00000000-0000-0000-0000-000000000000}"/>
          </ac:spMkLst>
        </pc:spChg>
        <pc:spChg chg="mod">
          <ac:chgData name="Michael Gorbachov" userId="55fcc12635a91fae" providerId="LiveId" clId="{3E761285-902A-4088-9877-68B7E1006868}" dt="2019-10-04T02:01:28.634" v="2028" actId="20577"/>
          <ac:spMkLst>
            <pc:docMk/>
            <pc:sldMk cId="2701186737" sldId="257"/>
            <ac:spMk id="18" creationId="{00000000-0000-0000-0000-000000000000}"/>
          </ac:spMkLst>
        </pc:spChg>
        <pc:spChg chg="mod">
          <ac:chgData name="Michael Gorbachov" userId="55fcc12635a91fae" providerId="LiveId" clId="{3E761285-902A-4088-9877-68B7E1006868}" dt="2019-10-04T02:06:32.174" v="2225" actId="6549"/>
          <ac:spMkLst>
            <pc:docMk/>
            <pc:sldMk cId="2701186737" sldId="257"/>
            <ac:spMk id="20"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44188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861090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i-FI"/>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2691922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p:cNvSpPr>
            <a:spLocks noGrp="1"/>
          </p:cNvSpPr>
          <p:nvPr>
            <p:ph type="dt" sz="half" idx="10"/>
          </p:nvPr>
        </p:nvSpPr>
        <p:spPr/>
        <p:txBody>
          <a:bodyPr/>
          <a:lstStyle/>
          <a:p>
            <a:fld id="{48872D6A-AD82-4AA8-B0C0-3A3E93DA69AA}" type="datetimeFigureOut">
              <a:rPr lang="fi-FI" smtClean="0"/>
              <a:t>4.10.2019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3012372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i-FI"/>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p:cNvSpPr>
            <a:spLocks noGrp="1"/>
          </p:cNvSpPr>
          <p:nvPr>
            <p:ph type="dt" sz="half" idx="10"/>
          </p:nvPr>
        </p:nvSpPr>
        <p:spPr/>
        <p:txBody>
          <a:bodyPr/>
          <a:lstStyle/>
          <a:p>
            <a:fld id="{48872D6A-AD82-4AA8-B0C0-3A3E93DA69AA}" type="datetimeFigureOut">
              <a:rPr lang="fi-FI" smtClean="0"/>
              <a:t>4.10.2019</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964623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Date Placeholder 2"/>
          <p:cNvSpPr>
            <a:spLocks noGrp="1"/>
          </p:cNvSpPr>
          <p:nvPr>
            <p:ph type="dt" sz="half" idx="10"/>
          </p:nvPr>
        </p:nvSpPr>
        <p:spPr/>
        <p:txBody>
          <a:bodyPr/>
          <a:lstStyle/>
          <a:p>
            <a:fld id="{48872D6A-AD82-4AA8-B0C0-3A3E93DA69AA}" type="datetimeFigureOut">
              <a:rPr lang="fi-FI" smtClean="0"/>
              <a:t>4.10.2019</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84646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872D6A-AD82-4AA8-B0C0-3A3E93DA69AA}" type="datetimeFigureOut">
              <a:rPr lang="fi-FI" smtClean="0"/>
              <a:t>4.10.2019</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874736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872D6A-AD82-4AA8-B0C0-3A3E93DA69AA}" type="datetimeFigureOut">
              <a:rPr lang="fi-FI" smtClean="0"/>
              <a:t>4.10.2019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998257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872D6A-AD82-4AA8-B0C0-3A3E93DA69AA}" type="datetimeFigureOut">
              <a:rPr lang="fi-FI" smtClean="0"/>
              <a:t>4.10.2019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3779990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66593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i-FI"/>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2118990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872D6A-AD82-4AA8-B0C0-3A3E93DA69AA}" type="datetimeFigureOut">
              <a:rPr lang="fi-FI" smtClean="0"/>
              <a:t>4.10.2019</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E6A9D6-DBE3-4308-93EF-4BBDAAA601AE}" type="slidenum">
              <a:rPr lang="fi-FI" smtClean="0"/>
              <a:t>‹#›</a:t>
            </a:fld>
            <a:endParaRPr lang="fi-FI"/>
          </a:p>
        </p:txBody>
      </p:sp>
    </p:spTree>
    <p:extLst>
      <p:ext uri="{BB962C8B-B14F-4D97-AF65-F5344CB8AC3E}">
        <p14:creationId xmlns:p14="http://schemas.microsoft.com/office/powerpoint/2010/main" val="1853193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39132" y="198621"/>
            <a:ext cx="3238462" cy="356251"/>
          </a:xfrm>
          <a:prstGeom prst="rect">
            <a:avLst/>
          </a:prstGeom>
          <a:noFill/>
        </p:spPr>
        <p:txBody>
          <a:bodyPr wrap="square" rtlCol="0">
            <a:spAutoFit/>
          </a:bodyPr>
          <a:lstStyle/>
          <a:p>
            <a:r>
              <a:rPr lang="en-US" sz="1715" b="1" dirty="0" err="1"/>
              <a:t>DigiEduHack</a:t>
            </a:r>
            <a:r>
              <a:rPr lang="en-US" sz="1715" b="1" dirty="0"/>
              <a:t> Solution Canvas</a:t>
            </a:r>
            <a:endParaRPr lang="fi-FI" sz="1715" b="1" dirty="0"/>
          </a:p>
        </p:txBody>
      </p:sp>
      <p:sp>
        <p:nvSpPr>
          <p:cNvPr id="6" name="Rectangle 5"/>
          <p:cNvSpPr/>
          <p:nvPr/>
        </p:nvSpPr>
        <p:spPr>
          <a:xfrm>
            <a:off x="4440104" y="1565569"/>
            <a:ext cx="3623697" cy="1540765"/>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a:solidFill>
                  <a:schemeClr val="tx1"/>
                </a:solidFill>
              </a:rPr>
              <a:t>Target group: </a:t>
            </a:r>
          </a:p>
          <a:p>
            <a:r>
              <a:rPr lang="en-US" sz="785" i="1" dirty="0">
                <a:solidFill>
                  <a:schemeClr val="tx1"/>
                </a:solidFill>
              </a:rPr>
              <a:t>The target audience </a:t>
            </a:r>
            <a:r>
              <a:rPr lang="tr-TR" sz="785" i="1" dirty="0">
                <a:solidFill>
                  <a:schemeClr val="tx1"/>
                </a:solidFill>
              </a:rPr>
              <a:t>includes the individuals (women and men) with the </a:t>
            </a:r>
            <a:r>
              <a:rPr lang="en-US" sz="785" i="1" dirty="0">
                <a:solidFill>
                  <a:schemeClr val="tx1"/>
                </a:solidFill>
              </a:rPr>
              <a:t>mentioned </a:t>
            </a:r>
            <a:r>
              <a:rPr lang="tr-TR" sz="785" i="1" dirty="0">
                <a:solidFill>
                  <a:schemeClr val="tx1"/>
                </a:solidFill>
              </a:rPr>
              <a:t>disabilities; as being </a:t>
            </a:r>
            <a:r>
              <a:rPr lang="en-US" sz="785" i="1" dirty="0">
                <a:solidFill>
                  <a:schemeClr val="tx1"/>
                </a:solidFill>
              </a:rPr>
              <a:t>able to participate in educational-interactive processes.</a:t>
            </a:r>
            <a:endParaRPr lang="tr-TR" sz="785" i="1" dirty="0">
              <a:solidFill>
                <a:schemeClr val="tx1"/>
              </a:solidFill>
            </a:endParaRPr>
          </a:p>
          <a:p>
            <a:endParaRPr lang="tr-TR" sz="785" i="1" dirty="0">
              <a:solidFill>
                <a:schemeClr val="tx1"/>
              </a:solidFill>
            </a:endParaRPr>
          </a:p>
          <a:p>
            <a:r>
              <a:rPr lang="en-US" sz="785" i="1" dirty="0">
                <a:solidFill>
                  <a:schemeClr val="tx1"/>
                </a:solidFill>
              </a:rPr>
              <a:t>The ABLE system consists of a software to be installed on the mobile device (target computer) and an electromechanical Braille Alphabet </a:t>
            </a:r>
            <a:r>
              <a:rPr lang="tr-TR" sz="785" i="1" dirty="0">
                <a:solidFill>
                  <a:schemeClr val="tx1"/>
                </a:solidFill>
              </a:rPr>
              <a:t>keyboard</a:t>
            </a:r>
            <a:r>
              <a:rPr lang="en-US" sz="785" i="1" dirty="0">
                <a:solidFill>
                  <a:schemeClr val="tx1"/>
                </a:solidFill>
              </a:rPr>
              <a:t>, which can optionally be </a:t>
            </a:r>
            <a:r>
              <a:rPr lang="tr-TR" sz="785" i="1" dirty="0">
                <a:solidFill>
                  <a:schemeClr val="tx1"/>
                </a:solidFill>
              </a:rPr>
              <a:t>used. (The device communicates with the keyboard </a:t>
            </a:r>
            <a:r>
              <a:rPr lang="en-US" sz="785" i="1" dirty="0">
                <a:solidFill>
                  <a:schemeClr val="tx1"/>
                </a:solidFill>
              </a:rPr>
              <a:t>via </a:t>
            </a:r>
            <a:r>
              <a:rPr lang="tr-TR" sz="785" i="1" dirty="0">
                <a:solidFill>
                  <a:schemeClr val="tx1"/>
                </a:solidFill>
              </a:rPr>
              <a:t>Bl</a:t>
            </a:r>
            <a:r>
              <a:rPr lang="en-US" sz="785" i="1" dirty="0" err="1">
                <a:solidFill>
                  <a:schemeClr val="tx1"/>
                </a:solidFill>
              </a:rPr>
              <a:t>uetooth</a:t>
            </a:r>
            <a:r>
              <a:rPr lang="tr-TR" sz="785" i="1" dirty="0">
                <a:solidFill>
                  <a:schemeClr val="tx1"/>
                </a:solidFill>
              </a:rPr>
              <a:t>)</a:t>
            </a:r>
            <a:r>
              <a:rPr lang="en-US" sz="785" i="1" dirty="0">
                <a:solidFill>
                  <a:schemeClr val="tx1"/>
                </a:solidFill>
              </a:rPr>
              <a:t>.</a:t>
            </a:r>
            <a:endParaRPr lang="tr-TR" sz="785" i="1" dirty="0">
              <a:solidFill>
                <a:schemeClr val="tx1"/>
              </a:solidFill>
            </a:endParaRPr>
          </a:p>
          <a:p>
            <a:endParaRPr lang="tr-TR" sz="785" i="1" dirty="0">
              <a:solidFill>
                <a:schemeClr val="tx1"/>
              </a:solidFill>
            </a:endParaRPr>
          </a:p>
          <a:p>
            <a:r>
              <a:rPr lang="en-US" sz="785" i="1" dirty="0">
                <a:solidFill>
                  <a:schemeClr val="tx1"/>
                </a:solidFill>
              </a:rPr>
              <a:t>The system enables two-way communication processes</a:t>
            </a:r>
            <a:r>
              <a:rPr lang="tr-TR" sz="785" i="1" dirty="0">
                <a:solidFill>
                  <a:schemeClr val="tx1"/>
                </a:solidFill>
              </a:rPr>
              <a:t> as follows</a:t>
            </a:r>
            <a:r>
              <a:rPr lang="en-US" sz="785" i="1" dirty="0">
                <a:solidFill>
                  <a:schemeClr val="tx1"/>
                </a:solidFill>
              </a:rPr>
              <a:t>:</a:t>
            </a:r>
          </a:p>
          <a:p>
            <a:r>
              <a:rPr lang="tr-TR" sz="785" i="1" dirty="0">
                <a:solidFill>
                  <a:schemeClr val="tx1"/>
                </a:solidFill>
              </a:rPr>
              <a:t>(1) </a:t>
            </a:r>
            <a:r>
              <a:rPr lang="en-US" sz="785" i="1" dirty="0">
                <a:solidFill>
                  <a:schemeClr val="tx1"/>
                </a:solidFill>
              </a:rPr>
              <a:t>Information - command transfer from </a:t>
            </a:r>
            <a:r>
              <a:rPr lang="tr-TR" sz="785" i="1" dirty="0">
                <a:solidFill>
                  <a:schemeClr val="tx1"/>
                </a:solidFill>
              </a:rPr>
              <a:t>the </a:t>
            </a:r>
            <a:r>
              <a:rPr lang="en-US" sz="785" i="1" dirty="0">
                <a:solidFill>
                  <a:schemeClr val="tx1"/>
                </a:solidFill>
              </a:rPr>
              <a:t>disabled </a:t>
            </a:r>
            <a:r>
              <a:rPr lang="tr-TR" sz="785" i="1" dirty="0">
                <a:solidFill>
                  <a:schemeClr val="tx1"/>
                </a:solidFill>
              </a:rPr>
              <a:t>individual</a:t>
            </a:r>
            <a:r>
              <a:rPr lang="en-US" sz="785" i="1" dirty="0">
                <a:solidFill>
                  <a:schemeClr val="tx1"/>
                </a:solidFill>
              </a:rPr>
              <a:t> to </a:t>
            </a:r>
            <a:r>
              <a:rPr lang="tr-TR" sz="785" i="1" dirty="0">
                <a:solidFill>
                  <a:schemeClr val="tx1"/>
                </a:solidFill>
              </a:rPr>
              <a:t>the </a:t>
            </a:r>
            <a:r>
              <a:rPr lang="en-US" sz="785" i="1" dirty="0">
                <a:solidFill>
                  <a:schemeClr val="tx1"/>
                </a:solidFill>
              </a:rPr>
              <a:t>device,</a:t>
            </a:r>
          </a:p>
          <a:p>
            <a:r>
              <a:rPr lang="tr-TR" sz="785" i="1" dirty="0">
                <a:solidFill>
                  <a:schemeClr val="tx1"/>
                </a:solidFill>
              </a:rPr>
              <a:t>(2) </a:t>
            </a:r>
            <a:r>
              <a:rPr lang="en-US" sz="785" i="1" dirty="0">
                <a:solidFill>
                  <a:schemeClr val="tx1"/>
                </a:solidFill>
              </a:rPr>
              <a:t>Information transfer from </a:t>
            </a:r>
            <a:r>
              <a:rPr lang="tr-TR" sz="785" i="1" dirty="0">
                <a:solidFill>
                  <a:schemeClr val="tx1"/>
                </a:solidFill>
              </a:rPr>
              <a:t>the </a:t>
            </a:r>
            <a:r>
              <a:rPr lang="en-US" sz="785" i="1" dirty="0">
                <a:solidFill>
                  <a:schemeClr val="tx1"/>
                </a:solidFill>
              </a:rPr>
              <a:t>device to </a:t>
            </a:r>
            <a:r>
              <a:rPr lang="tr-TR" sz="785" i="1" dirty="0">
                <a:solidFill>
                  <a:schemeClr val="tx1"/>
                </a:solidFill>
              </a:rPr>
              <a:t>the </a:t>
            </a:r>
            <a:r>
              <a:rPr lang="en-US" sz="785" i="1" dirty="0">
                <a:solidFill>
                  <a:schemeClr val="tx1"/>
                </a:solidFill>
              </a:rPr>
              <a:t>disabled </a:t>
            </a:r>
            <a:r>
              <a:rPr lang="tr-TR" sz="785" i="1" dirty="0">
                <a:solidFill>
                  <a:schemeClr val="tx1"/>
                </a:solidFill>
              </a:rPr>
              <a:t>individual</a:t>
            </a:r>
            <a:r>
              <a:rPr lang="en-US" sz="785" i="1" dirty="0">
                <a:solidFill>
                  <a:schemeClr val="tx1"/>
                </a:solidFill>
              </a:rPr>
              <a:t>.</a:t>
            </a:r>
          </a:p>
        </p:txBody>
      </p:sp>
      <p:sp>
        <p:nvSpPr>
          <p:cNvPr id="8" name="Rectangle 7"/>
          <p:cNvSpPr/>
          <p:nvPr/>
        </p:nvSpPr>
        <p:spPr>
          <a:xfrm>
            <a:off x="8174627" y="5429847"/>
            <a:ext cx="3538005" cy="1189426"/>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a:t>Team work:</a:t>
            </a:r>
          </a:p>
          <a:p>
            <a:r>
              <a:rPr lang="tr-TR" sz="785" i="1" dirty="0"/>
              <a:t>(1) The O</a:t>
            </a:r>
            <a:r>
              <a:rPr lang="en-US" sz="785" i="1" dirty="0" err="1"/>
              <a:t>riginal</a:t>
            </a:r>
            <a:r>
              <a:rPr lang="en-US" sz="785" i="1" dirty="0"/>
              <a:t> Idea</a:t>
            </a:r>
            <a:r>
              <a:rPr lang="tr-TR" sz="785" i="1" dirty="0"/>
              <a:t> by </a:t>
            </a:r>
            <a:r>
              <a:rPr lang="en-US" sz="785" i="1" dirty="0" err="1"/>
              <a:t>Behiye</a:t>
            </a:r>
            <a:r>
              <a:rPr lang="en-US" sz="785" i="1" dirty="0"/>
              <a:t> </a:t>
            </a:r>
            <a:r>
              <a:rPr lang="en-US" sz="785" i="1" dirty="0" err="1"/>
              <a:t>Turan</a:t>
            </a:r>
            <a:r>
              <a:rPr lang="en-US" sz="785" i="1" dirty="0"/>
              <a:t>, </a:t>
            </a:r>
            <a:r>
              <a:rPr lang="en-US" sz="785" i="1" dirty="0" err="1"/>
              <a:t>Ozgur</a:t>
            </a:r>
            <a:r>
              <a:rPr lang="en-US" sz="785" i="1" dirty="0"/>
              <a:t> Dogan </a:t>
            </a:r>
            <a:r>
              <a:rPr lang="en-US" sz="785" i="1" dirty="0" err="1"/>
              <a:t>Yildiz</a:t>
            </a:r>
            <a:r>
              <a:rPr lang="en-US" sz="785" i="1" dirty="0"/>
              <a:t>, Dr. </a:t>
            </a:r>
            <a:r>
              <a:rPr lang="en-US" sz="785" i="1" dirty="0" err="1"/>
              <a:t>Utku</a:t>
            </a:r>
            <a:r>
              <a:rPr lang="en-US" sz="785" i="1" dirty="0"/>
              <a:t> </a:t>
            </a:r>
            <a:r>
              <a:rPr lang="tr-TR" sz="785" i="1" dirty="0"/>
              <a:t>Kose</a:t>
            </a:r>
            <a:endParaRPr lang="en-US" sz="785" i="1" dirty="0"/>
          </a:p>
          <a:p>
            <a:r>
              <a:rPr lang="tr-TR" sz="785" i="1" dirty="0"/>
              <a:t>(2) </a:t>
            </a:r>
            <a:r>
              <a:rPr lang="en-US" sz="785" i="1" dirty="0"/>
              <a:t>Idea Additions</a:t>
            </a:r>
            <a:r>
              <a:rPr lang="tr-TR" sz="785" i="1" dirty="0"/>
              <a:t> by </a:t>
            </a:r>
            <a:r>
              <a:rPr lang="en-US" sz="785" i="1" dirty="0" err="1"/>
              <a:t>Huriye</a:t>
            </a:r>
            <a:r>
              <a:rPr lang="en-US" sz="785" i="1" dirty="0"/>
              <a:t> </a:t>
            </a:r>
            <a:r>
              <a:rPr lang="en-US" sz="785" i="1" dirty="0" err="1"/>
              <a:t>Akkas</a:t>
            </a:r>
            <a:r>
              <a:rPr lang="en-US" sz="785" i="1" dirty="0"/>
              <a:t>, </a:t>
            </a:r>
            <a:r>
              <a:rPr lang="en-US" sz="785" i="1" dirty="0" err="1"/>
              <a:t>Cahit</a:t>
            </a:r>
            <a:r>
              <a:rPr lang="en-US" sz="785" i="1" dirty="0"/>
              <a:t> </a:t>
            </a:r>
            <a:r>
              <a:rPr lang="en-US" sz="785" i="1" dirty="0" err="1"/>
              <a:t>Sahin</a:t>
            </a:r>
            <a:r>
              <a:rPr lang="en-US" sz="785" i="1" dirty="0"/>
              <a:t>, </a:t>
            </a:r>
            <a:r>
              <a:rPr lang="en-US" sz="785" i="1" dirty="0" err="1"/>
              <a:t>Ercan</a:t>
            </a:r>
            <a:r>
              <a:rPr lang="en-US" sz="785" i="1" dirty="0"/>
              <a:t> </a:t>
            </a:r>
            <a:r>
              <a:rPr lang="en-US" sz="785" i="1" dirty="0" err="1"/>
              <a:t>Sahin</a:t>
            </a:r>
            <a:r>
              <a:rPr lang="en-US" sz="785" i="1" dirty="0"/>
              <a:t>, </a:t>
            </a:r>
            <a:r>
              <a:rPr lang="en-US" sz="785" i="1" dirty="0" err="1"/>
              <a:t>Gulay</a:t>
            </a:r>
            <a:r>
              <a:rPr lang="en-US" sz="785" i="1" dirty="0"/>
              <a:t> </a:t>
            </a:r>
            <a:r>
              <a:rPr lang="en-US" sz="785" i="1" dirty="0" err="1"/>
              <a:t>Ilkan</a:t>
            </a:r>
            <a:endParaRPr lang="en-US" sz="785" i="1" dirty="0"/>
          </a:p>
          <a:p>
            <a:r>
              <a:rPr lang="tr-TR" sz="785" i="1" dirty="0"/>
              <a:t>(3) </a:t>
            </a:r>
            <a:r>
              <a:rPr lang="en-US" sz="785" i="1" dirty="0"/>
              <a:t>Technical Arrangements and Artificial Intelligence</a:t>
            </a:r>
            <a:r>
              <a:rPr lang="tr-TR" sz="785" i="1" dirty="0"/>
              <a:t> by Dr. </a:t>
            </a:r>
            <a:r>
              <a:rPr lang="en-US" sz="785" i="1" dirty="0" err="1"/>
              <a:t>Utku</a:t>
            </a:r>
            <a:r>
              <a:rPr lang="en-US" sz="785" i="1" dirty="0"/>
              <a:t> </a:t>
            </a:r>
            <a:r>
              <a:rPr lang="tr-TR" sz="785" i="1" dirty="0"/>
              <a:t>Kose, Ozgur Dogan Yildiz</a:t>
            </a:r>
            <a:endParaRPr lang="en-US" sz="785" i="1" dirty="0"/>
          </a:p>
          <a:p>
            <a:r>
              <a:rPr lang="tr-TR" sz="785" i="1" dirty="0"/>
              <a:t>(4) </a:t>
            </a:r>
            <a:r>
              <a:rPr lang="en-US" sz="785" i="1" dirty="0"/>
              <a:t>Presentation Editing and English Translation</a:t>
            </a:r>
            <a:r>
              <a:rPr lang="tr-TR" sz="785" i="1" dirty="0"/>
              <a:t> by Dr. </a:t>
            </a:r>
            <a:r>
              <a:rPr lang="en-US" sz="785" i="1" dirty="0" err="1"/>
              <a:t>Utku</a:t>
            </a:r>
            <a:r>
              <a:rPr lang="en-US" sz="785" i="1" dirty="0"/>
              <a:t> </a:t>
            </a:r>
            <a:r>
              <a:rPr lang="tr-TR" sz="785" i="1" dirty="0"/>
              <a:t>Kose</a:t>
            </a:r>
          </a:p>
          <a:p>
            <a:endParaRPr lang="tr-TR" sz="785" i="1" dirty="0"/>
          </a:p>
          <a:p>
            <a:r>
              <a:rPr lang="tr-TR" sz="785" i="1" dirty="0"/>
              <a:t>The whole team can continue to work collaboratively in the future.</a:t>
            </a:r>
            <a:endParaRPr lang="fi-FI" sz="785" dirty="0"/>
          </a:p>
        </p:txBody>
      </p:sp>
      <p:sp>
        <p:nvSpPr>
          <p:cNvPr id="9" name="Rectangle 8"/>
          <p:cNvSpPr/>
          <p:nvPr/>
        </p:nvSpPr>
        <p:spPr>
          <a:xfrm>
            <a:off x="4440103" y="3154549"/>
            <a:ext cx="3623697" cy="3484688"/>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a:solidFill>
                  <a:schemeClr val="tx1"/>
                </a:solidFill>
              </a:rPr>
              <a:t>Impact: </a:t>
            </a:r>
          </a:p>
          <a:p>
            <a:r>
              <a:rPr lang="en-US" sz="800" i="1" dirty="0"/>
              <a:t>Primary Impact: The ABLE system will improve technology-assisted education </a:t>
            </a:r>
            <a:r>
              <a:rPr lang="tr-TR" sz="800" i="1" dirty="0"/>
              <a:t>via </a:t>
            </a:r>
            <a:r>
              <a:rPr lang="en-US" sz="800" i="1" dirty="0"/>
              <a:t>patterned </a:t>
            </a:r>
            <a:r>
              <a:rPr lang="tr-TR" sz="800" i="1" dirty="0"/>
              <a:t>user </a:t>
            </a:r>
            <a:r>
              <a:rPr lang="en-US" sz="800" i="1" dirty="0"/>
              <a:t>interaction profiles</a:t>
            </a:r>
            <a:r>
              <a:rPr lang="tr-TR" sz="800" i="1" dirty="0"/>
              <a:t> with an</a:t>
            </a:r>
            <a:r>
              <a:rPr lang="en-US" sz="800" i="1" dirty="0"/>
              <a:t> evolving Artificial Intelligence infrastructure, thereby maximizing interaction with the device</a:t>
            </a:r>
            <a:r>
              <a:rPr lang="tr-TR" sz="800" i="1" dirty="0"/>
              <a:t> (</a:t>
            </a:r>
            <a:r>
              <a:rPr lang="en-US" sz="800" i="1" dirty="0"/>
              <a:t>despite </a:t>
            </a:r>
            <a:r>
              <a:rPr lang="tr-TR" sz="800" i="1" dirty="0"/>
              <a:t>limitations-barries)</a:t>
            </a:r>
            <a:r>
              <a:rPr lang="en-US" sz="800" i="1" dirty="0"/>
              <a:t>.</a:t>
            </a:r>
            <a:endParaRPr lang="tr-TR" sz="800" i="1" dirty="0"/>
          </a:p>
          <a:p>
            <a:endParaRPr lang="tr-TR" sz="800" i="1" dirty="0"/>
          </a:p>
          <a:p>
            <a:r>
              <a:rPr lang="en-US" sz="800" i="1" dirty="0"/>
              <a:t>The primary effect can be measured by evaluating UX and </a:t>
            </a:r>
            <a:r>
              <a:rPr lang="tr-TR" sz="800" i="1" dirty="0"/>
              <a:t>performing traditional and/or alternative measurement </a:t>
            </a:r>
            <a:r>
              <a:rPr lang="en-US" sz="800" i="1" dirty="0"/>
              <a:t>processes</a:t>
            </a:r>
            <a:r>
              <a:rPr lang="tr-TR" sz="800" i="1" dirty="0"/>
              <a:t> (i.e. exams for the target individuals)</a:t>
            </a:r>
            <a:r>
              <a:rPr lang="en-US" sz="800" i="1" dirty="0"/>
              <a:t>.</a:t>
            </a:r>
            <a:endParaRPr lang="tr-TR" sz="800" i="1" dirty="0"/>
          </a:p>
          <a:p>
            <a:endParaRPr lang="tr-TR" sz="800" i="1" dirty="0"/>
          </a:p>
          <a:p>
            <a:r>
              <a:rPr lang="en-US" sz="800" i="1" dirty="0"/>
              <a:t>Secondary Impact: Thanks to the social media-oriented software environment,</a:t>
            </a:r>
            <a:r>
              <a:rPr lang="tr-TR" sz="800" i="1" dirty="0"/>
              <a:t> </a:t>
            </a:r>
            <a:r>
              <a:rPr lang="en-US" sz="800" i="1" dirty="0"/>
              <a:t>establish</a:t>
            </a:r>
            <a:r>
              <a:rPr lang="tr-TR" sz="800" i="1" dirty="0"/>
              <a:t>ing</a:t>
            </a:r>
            <a:r>
              <a:rPr lang="en-US" sz="800" i="1" dirty="0"/>
              <a:t> an effective communication network between individuals with disabilities and</a:t>
            </a:r>
            <a:r>
              <a:rPr lang="tr-TR" sz="800" i="1" dirty="0"/>
              <a:t> </a:t>
            </a:r>
            <a:r>
              <a:rPr lang="en-US" sz="800" i="1" dirty="0"/>
              <a:t>develop</a:t>
            </a:r>
            <a:r>
              <a:rPr lang="tr-TR" sz="800" i="1" dirty="0"/>
              <a:t>ing</a:t>
            </a:r>
            <a:r>
              <a:rPr lang="en-US" sz="800" i="1" dirty="0"/>
              <a:t> technology-supported communication infrastructure of </a:t>
            </a:r>
            <a:r>
              <a:rPr lang="tr-TR" sz="800" i="1" dirty="0"/>
              <a:t>individuals</a:t>
            </a:r>
            <a:r>
              <a:rPr lang="en-US" sz="800" i="1" dirty="0"/>
              <a:t> with disabilities </a:t>
            </a:r>
            <a:r>
              <a:rPr lang="tr-TR" sz="800" i="1" dirty="0"/>
              <a:t>via</a:t>
            </a:r>
            <a:r>
              <a:rPr lang="en-US" sz="800" i="1" dirty="0"/>
              <a:t> its evolutionary (</a:t>
            </a:r>
            <a:r>
              <a:rPr lang="tr-TR" sz="800" i="1" dirty="0"/>
              <a:t>always </a:t>
            </a:r>
            <a:r>
              <a:rPr lang="en-US" sz="800" i="1" dirty="0"/>
              <a:t>changing</a:t>
            </a:r>
            <a:r>
              <a:rPr lang="tr-TR" sz="800" i="1" dirty="0"/>
              <a:t>, adapting</a:t>
            </a:r>
            <a:r>
              <a:rPr lang="en-US" sz="800" i="1" dirty="0"/>
              <a:t>) Artificial Intelligence knowledge base.</a:t>
            </a:r>
            <a:endParaRPr lang="tr-TR" sz="800" i="1" dirty="0"/>
          </a:p>
          <a:p>
            <a:endParaRPr lang="tr-TR" sz="800" i="1" dirty="0"/>
          </a:p>
          <a:p>
            <a:r>
              <a:rPr lang="en-US" sz="800" i="1" dirty="0"/>
              <a:t>The secondary effect can be measured by the changing-</a:t>
            </a:r>
            <a:r>
              <a:rPr lang="tr-TR" sz="800" i="1" dirty="0"/>
              <a:t>evolving</a:t>
            </a:r>
            <a:r>
              <a:rPr lang="en-US" sz="800" i="1" dirty="0"/>
              <a:t> Artificial Intelligence knowledge base and by the user's rating </a:t>
            </a:r>
            <a:r>
              <a:rPr lang="tr-TR" sz="800" i="1" dirty="0"/>
              <a:t>for</a:t>
            </a:r>
            <a:r>
              <a:rPr lang="en-US" sz="800" i="1" dirty="0"/>
              <a:t> this knowledge base and </a:t>
            </a:r>
            <a:r>
              <a:rPr lang="tr-TR" sz="800" i="1" dirty="0"/>
              <a:t>also </a:t>
            </a:r>
            <a:r>
              <a:rPr lang="en-US" sz="800" i="1" dirty="0"/>
              <a:t>official </a:t>
            </a:r>
            <a:r>
              <a:rPr lang="tr-TR" sz="800" i="1" dirty="0"/>
              <a:t>evaluation </a:t>
            </a:r>
            <a:r>
              <a:rPr lang="en-US" sz="800" i="1" dirty="0"/>
              <a:t>criteria such as Mean Absolute Error.</a:t>
            </a:r>
          </a:p>
        </p:txBody>
      </p:sp>
      <p:sp>
        <p:nvSpPr>
          <p:cNvPr id="10" name="Rectangle 9"/>
          <p:cNvSpPr/>
          <p:nvPr/>
        </p:nvSpPr>
        <p:spPr>
          <a:xfrm>
            <a:off x="440576" y="1563671"/>
            <a:ext cx="3898556" cy="253054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a:solidFill>
                  <a:schemeClr val="tx1"/>
                </a:solidFill>
              </a:rPr>
              <a:t>Solution description:</a:t>
            </a:r>
          </a:p>
          <a:p>
            <a:r>
              <a:rPr lang="en-US" sz="785" i="1" dirty="0">
                <a:solidFill>
                  <a:schemeClr val="tx1"/>
                </a:solidFill>
              </a:rPr>
              <a:t>ABLE (Application for Beating Limitations in Education) is a software system aim</a:t>
            </a:r>
            <a:r>
              <a:rPr lang="tr-TR" sz="785" i="1" dirty="0">
                <a:solidFill>
                  <a:schemeClr val="tx1"/>
                </a:solidFill>
              </a:rPr>
              <a:t>ing to </a:t>
            </a:r>
            <a:r>
              <a:rPr lang="en-US" sz="785" i="1" dirty="0" err="1">
                <a:solidFill>
                  <a:schemeClr val="tx1"/>
                </a:solidFill>
              </a:rPr>
              <a:t>enabl</a:t>
            </a:r>
            <a:r>
              <a:rPr lang="tr-TR" sz="785" i="1" dirty="0">
                <a:solidFill>
                  <a:schemeClr val="tx1"/>
                </a:solidFill>
              </a:rPr>
              <a:t>e</a:t>
            </a:r>
            <a:r>
              <a:rPr lang="en-US" sz="785" i="1" dirty="0">
                <a:solidFill>
                  <a:schemeClr val="tx1"/>
                </a:solidFill>
              </a:rPr>
              <a:t> individuals with disabilities to experience the most effective interaction with their mobile devices (even PCs, laptops, etc.).</a:t>
            </a:r>
          </a:p>
          <a:p>
            <a:endParaRPr lang="en-US" sz="785" i="1" dirty="0">
              <a:solidFill>
                <a:schemeClr val="tx1"/>
              </a:solidFill>
            </a:endParaRPr>
          </a:p>
          <a:p>
            <a:r>
              <a:rPr lang="en-US" sz="785" i="1" dirty="0">
                <a:solidFill>
                  <a:schemeClr val="tx1"/>
                </a:solidFill>
              </a:rPr>
              <a:t>ABLE will be able to support disabled </a:t>
            </a:r>
            <a:r>
              <a:rPr lang="tr-TR" sz="785" i="1" dirty="0">
                <a:solidFill>
                  <a:schemeClr val="tx1"/>
                </a:solidFill>
              </a:rPr>
              <a:t>individuals’</a:t>
            </a:r>
            <a:r>
              <a:rPr lang="en-US" sz="785" i="1" dirty="0">
                <a:solidFill>
                  <a:schemeClr val="tx1"/>
                </a:solidFill>
              </a:rPr>
              <a:t> interaction experiences in terms of accessibility and make good use of educational processes. Thus, any kind of educational process (regardless of software, etc.) </a:t>
            </a:r>
            <a:r>
              <a:rPr lang="tr-TR" sz="785" i="1" dirty="0">
                <a:solidFill>
                  <a:schemeClr val="tx1"/>
                </a:solidFill>
              </a:rPr>
              <a:t>where </a:t>
            </a:r>
            <a:r>
              <a:rPr lang="en-US" sz="785" i="1" dirty="0">
                <a:solidFill>
                  <a:schemeClr val="tx1"/>
                </a:solidFill>
              </a:rPr>
              <a:t>disabled </a:t>
            </a:r>
            <a:r>
              <a:rPr lang="tr-TR" sz="785" i="1" dirty="0">
                <a:solidFill>
                  <a:schemeClr val="tx1"/>
                </a:solidFill>
              </a:rPr>
              <a:t>individuals</a:t>
            </a:r>
            <a:r>
              <a:rPr lang="en-US" sz="785" i="1" dirty="0">
                <a:solidFill>
                  <a:schemeClr val="tx1"/>
                </a:solidFill>
              </a:rPr>
              <a:t> are </a:t>
            </a:r>
            <a:r>
              <a:rPr lang="tr-TR" sz="785" i="1" dirty="0">
                <a:solidFill>
                  <a:schemeClr val="tx1"/>
                </a:solidFill>
              </a:rPr>
              <a:t>taking place </a:t>
            </a:r>
            <a:r>
              <a:rPr lang="en-US" sz="785" i="1" dirty="0">
                <a:solidFill>
                  <a:schemeClr val="tx1"/>
                </a:solidFill>
              </a:rPr>
              <a:t>will reach its purpose.</a:t>
            </a:r>
          </a:p>
          <a:p>
            <a:endParaRPr lang="en-US" sz="785" i="1" dirty="0">
              <a:solidFill>
                <a:schemeClr val="tx1"/>
              </a:solidFill>
            </a:endParaRPr>
          </a:p>
          <a:p>
            <a:r>
              <a:rPr lang="tr-TR" sz="785" i="1" dirty="0">
                <a:solidFill>
                  <a:schemeClr val="tx1"/>
                </a:solidFill>
              </a:rPr>
              <a:t>Thanks to </a:t>
            </a:r>
            <a:r>
              <a:rPr lang="en-US" sz="785" i="1" dirty="0">
                <a:solidFill>
                  <a:schemeClr val="tx1"/>
                </a:solidFill>
              </a:rPr>
              <a:t>an evolutionary Artificial Intelligence-based personal assistant approach</a:t>
            </a:r>
            <a:r>
              <a:rPr lang="tr-TR" sz="785" i="1" dirty="0">
                <a:solidFill>
                  <a:schemeClr val="tx1"/>
                </a:solidFill>
              </a:rPr>
              <a:t>, </a:t>
            </a:r>
            <a:r>
              <a:rPr lang="en-US" sz="785" i="1" dirty="0">
                <a:solidFill>
                  <a:schemeClr val="tx1"/>
                </a:solidFill>
              </a:rPr>
              <a:t>ABLE will solve the problem with user and usage pattern modeling over a comprehensive range of </a:t>
            </a:r>
            <a:r>
              <a:rPr lang="tr-TR" sz="785" i="1" dirty="0">
                <a:solidFill>
                  <a:schemeClr val="tx1"/>
                </a:solidFill>
              </a:rPr>
              <a:t>disability types. </a:t>
            </a:r>
          </a:p>
          <a:p>
            <a:endParaRPr lang="tr-TR" sz="785" i="1" dirty="0">
              <a:solidFill>
                <a:schemeClr val="tx1"/>
              </a:solidFill>
            </a:endParaRPr>
          </a:p>
          <a:p>
            <a:r>
              <a:rPr lang="en-US" sz="785" i="1" dirty="0">
                <a:solidFill>
                  <a:schemeClr val="tx1"/>
                </a:solidFill>
              </a:rPr>
              <a:t>It is possible to evaluate the performance of the ABLE system with its own technical criteria</a:t>
            </a:r>
            <a:r>
              <a:rPr lang="tr-TR" sz="785" i="1" dirty="0">
                <a:solidFill>
                  <a:schemeClr val="tx1"/>
                </a:solidFill>
              </a:rPr>
              <a:t> (in terms of used Artificial Intelligence infrastructure)</a:t>
            </a:r>
            <a:r>
              <a:rPr lang="en-US" sz="785" i="1" dirty="0">
                <a:solidFill>
                  <a:schemeClr val="tx1"/>
                </a:solidFill>
              </a:rPr>
              <a:t> and </a:t>
            </a:r>
            <a:r>
              <a:rPr lang="tr-TR" sz="785" i="1" dirty="0">
                <a:solidFill>
                  <a:schemeClr val="tx1"/>
                </a:solidFill>
              </a:rPr>
              <a:t>also </a:t>
            </a:r>
            <a:r>
              <a:rPr lang="en-US" sz="785" i="1" dirty="0">
                <a:solidFill>
                  <a:schemeClr val="tx1"/>
                </a:solidFill>
              </a:rPr>
              <a:t>UX feedback.</a:t>
            </a:r>
            <a:endParaRPr lang="en-US" sz="785" dirty="0"/>
          </a:p>
        </p:txBody>
      </p:sp>
      <p:sp>
        <p:nvSpPr>
          <p:cNvPr id="11" name="Rectangle 10"/>
          <p:cNvSpPr/>
          <p:nvPr/>
        </p:nvSpPr>
        <p:spPr>
          <a:xfrm>
            <a:off x="8164771" y="2903404"/>
            <a:ext cx="3547862" cy="123405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a:solidFill>
                  <a:schemeClr val="tx1"/>
                </a:solidFill>
              </a:rPr>
              <a:t>Transferability : </a:t>
            </a:r>
          </a:p>
          <a:p>
            <a:r>
              <a:rPr lang="tr-TR" sz="800" i="1" dirty="0">
                <a:solidFill>
                  <a:schemeClr val="tx1"/>
                </a:solidFill>
              </a:rPr>
              <a:t>Except from educational context, t</a:t>
            </a:r>
            <a:r>
              <a:rPr lang="en-US" sz="800" i="1" dirty="0">
                <a:solidFill>
                  <a:schemeClr val="tx1"/>
                </a:solidFill>
              </a:rPr>
              <a:t>he ABLE system can </a:t>
            </a:r>
            <a:r>
              <a:rPr lang="tr-TR" sz="800" i="1" dirty="0">
                <a:solidFill>
                  <a:schemeClr val="tx1"/>
                </a:solidFill>
              </a:rPr>
              <a:t>actually </a:t>
            </a:r>
            <a:r>
              <a:rPr lang="en-US" sz="800" i="1" dirty="0">
                <a:solidFill>
                  <a:schemeClr val="tx1"/>
                </a:solidFill>
              </a:rPr>
              <a:t>be used in all areas of </a:t>
            </a:r>
            <a:r>
              <a:rPr lang="tr-TR" sz="800" i="1" dirty="0">
                <a:solidFill>
                  <a:schemeClr val="tx1"/>
                </a:solidFill>
              </a:rPr>
              <a:t>the </a:t>
            </a:r>
            <a:r>
              <a:rPr lang="en-US" sz="800" i="1" dirty="0">
                <a:solidFill>
                  <a:schemeClr val="tx1"/>
                </a:solidFill>
              </a:rPr>
              <a:t>life</a:t>
            </a:r>
            <a:r>
              <a:rPr lang="tr-TR" sz="800" i="1" dirty="0">
                <a:solidFill>
                  <a:schemeClr val="tx1"/>
                </a:solidFill>
              </a:rPr>
              <a:t>, </a:t>
            </a:r>
            <a:r>
              <a:rPr lang="en-US" sz="800" i="1" dirty="0">
                <a:solidFill>
                  <a:schemeClr val="tx1"/>
                </a:solidFill>
              </a:rPr>
              <a:t>by people with disabilities. The system will allow individuals to interact and communicate in the best way with the </a:t>
            </a:r>
            <a:r>
              <a:rPr lang="tr-TR" sz="800" i="1" dirty="0">
                <a:solidFill>
                  <a:schemeClr val="tx1"/>
                </a:solidFill>
              </a:rPr>
              <a:t>target</a:t>
            </a:r>
            <a:r>
              <a:rPr lang="en-US" sz="800" i="1" dirty="0">
                <a:solidFill>
                  <a:schemeClr val="tx1"/>
                </a:solidFill>
              </a:rPr>
              <a:t> element. In this case, the </a:t>
            </a:r>
            <a:r>
              <a:rPr lang="tr-TR" sz="800" i="1" dirty="0">
                <a:solidFill>
                  <a:schemeClr val="tx1"/>
                </a:solidFill>
              </a:rPr>
              <a:t>whole</a:t>
            </a:r>
            <a:r>
              <a:rPr lang="en-US" sz="800" i="1" dirty="0">
                <a:solidFill>
                  <a:schemeClr val="tx1"/>
                </a:solidFill>
              </a:rPr>
              <a:t> system is transferred to the </a:t>
            </a:r>
            <a:r>
              <a:rPr lang="tr-TR" sz="800" i="1" dirty="0">
                <a:solidFill>
                  <a:schemeClr val="tx1"/>
                </a:solidFill>
              </a:rPr>
              <a:t>new</a:t>
            </a:r>
            <a:r>
              <a:rPr lang="en-US" sz="800" i="1" dirty="0">
                <a:solidFill>
                  <a:schemeClr val="tx1"/>
                </a:solidFill>
              </a:rPr>
              <a:t> context.</a:t>
            </a:r>
          </a:p>
        </p:txBody>
      </p:sp>
      <p:sp>
        <p:nvSpPr>
          <p:cNvPr id="12" name="Rectangle 11"/>
          <p:cNvSpPr/>
          <p:nvPr/>
        </p:nvSpPr>
        <p:spPr>
          <a:xfrm>
            <a:off x="440576" y="4137461"/>
            <a:ext cx="3898556" cy="2501776"/>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GB" sz="1000" dirty="0"/>
              <a:t>Context:</a:t>
            </a:r>
          </a:p>
          <a:p>
            <a:r>
              <a:rPr lang="en-US" sz="800" i="1" dirty="0">
                <a:solidFill>
                  <a:schemeClr val="tx1"/>
                </a:solidFill>
              </a:rPr>
              <a:t>Individuals with disabilities from different perspectives cannot actively participate in daily life and even education. </a:t>
            </a:r>
            <a:r>
              <a:rPr lang="tr-TR" sz="800" i="1" dirty="0">
                <a:solidFill>
                  <a:schemeClr val="tx1"/>
                </a:solidFill>
              </a:rPr>
              <a:t>Except</a:t>
            </a:r>
            <a:r>
              <a:rPr lang="en-US" sz="800" i="1" dirty="0">
                <a:solidFill>
                  <a:schemeClr val="tx1"/>
                </a:solidFill>
              </a:rPr>
              <a:t> from the known individuals, there are individuals</a:t>
            </a:r>
            <a:r>
              <a:rPr lang="tr-TR" sz="800" i="1" dirty="0">
                <a:solidFill>
                  <a:schemeClr val="tx1"/>
                </a:solidFill>
              </a:rPr>
              <a:t>, </a:t>
            </a:r>
            <a:r>
              <a:rPr lang="en-US" sz="800" i="1" dirty="0">
                <a:solidFill>
                  <a:schemeClr val="tx1"/>
                </a:solidFill>
              </a:rPr>
              <a:t>who do not leave their homes because of their </a:t>
            </a:r>
            <a:r>
              <a:rPr lang="tr-TR" sz="800" i="1" dirty="0">
                <a:solidFill>
                  <a:schemeClr val="tx1"/>
                </a:solidFill>
              </a:rPr>
              <a:t>disabilities</a:t>
            </a:r>
            <a:r>
              <a:rPr lang="en-US" sz="800" i="1" dirty="0">
                <a:solidFill>
                  <a:schemeClr val="tx1"/>
                </a:solidFill>
              </a:rPr>
              <a:t>. Official statistics </a:t>
            </a:r>
            <a:r>
              <a:rPr lang="tr-TR" sz="800" i="1" dirty="0">
                <a:solidFill>
                  <a:schemeClr val="tx1"/>
                </a:solidFill>
              </a:rPr>
              <a:t>regarding</a:t>
            </a:r>
            <a:r>
              <a:rPr lang="en-US" sz="800" i="1" dirty="0">
                <a:solidFill>
                  <a:schemeClr val="tx1"/>
                </a:solidFill>
              </a:rPr>
              <a:t> disabled individuals miss </a:t>
            </a:r>
            <a:r>
              <a:rPr lang="tr-TR" sz="800" i="1" dirty="0">
                <a:solidFill>
                  <a:schemeClr val="tx1"/>
                </a:solidFill>
              </a:rPr>
              <a:t>such</a:t>
            </a:r>
            <a:r>
              <a:rPr lang="en-US" sz="800" i="1" dirty="0">
                <a:solidFill>
                  <a:schemeClr val="tx1"/>
                </a:solidFill>
              </a:rPr>
              <a:t> individuals. </a:t>
            </a:r>
            <a:endParaRPr lang="tr-TR" sz="800" i="1" dirty="0">
              <a:solidFill>
                <a:schemeClr val="tx1"/>
              </a:solidFill>
            </a:endParaRPr>
          </a:p>
          <a:p>
            <a:endParaRPr lang="tr-TR" sz="800" i="1" dirty="0">
              <a:solidFill>
                <a:schemeClr val="tx1"/>
              </a:solidFill>
            </a:endParaRPr>
          </a:p>
          <a:p>
            <a:r>
              <a:rPr lang="en-US" sz="800" i="1" dirty="0">
                <a:solidFill>
                  <a:schemeClr val="tx1"/>
                </a:solidFill>
              </a:rPr>
              <a:t>Today's world of technology has the </a:t>
            </a:r>
            <a:r>
              <a:rPr lang="tr-TR" sz="800" i="1" dirty="0">
                <a:solidFill>
                  <a:schemeClr val="tx1"/>
                </a:solidFill>
              </a:rPr>
              <a:t>advantages</a:t>
            </a:r>
            <a:r>
              <a:rPr lang="en-US" sz="800" i="1" dirty="0">
                <a:solidFill>
                  <a:schemeClr val="tx1"/>
                </a:solidFill>
              </a:rPr>
              <a:t> to include these individuals well </a:t>
            </a:r>
            <a:r>
              <a:rPr lang="tr-TR" sz="800" i="1" dirty="0">
                <a:solidFill>
                  <a:schemeClr val="tx1"/>
                </a:solidFill>
              </a:rPr>
              <a:t>enough with</a:t>
            </a:r>
            <a:r>
              <a:rPr lang="en-US" sz="800" i="1" dirty="0">
                <a:solidFill>
                  <a:schemeClr val="tx1"/>
                </a:solidFill>
              </a:rPr>
              <a:t>in educational processes. It is easier for individuals to be involved in education </a:t>
            </a:r>
            <a:r>
              <a:rPr lang="tr-TR" sz="800" i="1" dirty="0">
                <a:solidFill>
                  <a:schemeClr val="tx1"/>
                </a:solidFill>
              </a:rPr>
              <a:t>thanks to</a:t>
            </a:r>
            <a:r>
              <a:rPr lang="en-US" sz="800" i="1" dirty="0">
                <a:solidFill>
                  <a:schemeClr val="tx1"/>
                </a:solidFill>
              </a:rPr>
              <a:t> mobile devices / computers / communication technologies (Internet). </a:t>
            </a:r>
            <a:endParaRPr lang="tr-TR" sz="800" i="1" dirty="0">
              <a:solidFill>
                <a:schemeClr val="tx1"/>
              </a:solidFill>
            </a:endParaRPr>
          </a:p>
          <a:p>
            <a:endParaRPr lang="tr-TR" sz="800" i="1" dirty="0">
              <a:solidFill>
                <a:schemeClr val="tx1"/>
              </a:solidFill>
            </a:endParaRPr>
          </a:p>
          <a:p>
            <a:r>
              <a:rPr lang="en-US" sz="800" i="1" dirty="0">
                <a:solidFill>
                  <a:schemeClr val="tx1"/>
                </a:solidFill>
              </a:rPr>
              <a:t>Our software system ABLE extends the solution approaches that </a:t>
            </a:r>
            <a:r>
              <a:rPr lang="tr-TR" sz="800" i="1" dirty="0">
                <a:solidFill>
                  <a:schemeClr val="tx1"/>
                </a:solidFill>
              </a:rPr>
              <a:t>is generally </a:t>
            </a:r>
            <a:r>
              <a:rPr lang="en-US" sz="800" i="1" dirty="0">
                <a:solidFill>
                  <a:schemeClr val="tx1"/>
                </a:solidFill>
              </a:rPr>
              <a:t>limited to </a:t>
            </a:r>
            <a:r>
              <a:rPr lang="tr-TR" sz="800" i="1" dirty="0">
                <a:solidFill>
                  <a:schemeClr val="tx1"/>
                </a:solidFill>
              </a:rPr>
              <a:t>only </a:t>
            </a:r>
            <a:r>
              <a:rPr lang="en-US" sz="800" i="1" dirty="0">
                <a:solidFill>
                  <a:schemeClr val="tx1"/>
                </a:solidFill>
              </a:rPr>
              <a:t>visually and hearing-impaired individuals and offers </a:t>
            </a:r>
            <a:r>
              <a:rPr lang="tr-TR" sz="800" i="1" dirty="0">
                <a:solidFill>
                  <a:schemeClr val="tx1"/>
                </a:solidFill>
              </a:rPr>
              <a:t>an </a:t>
            </a:r>
            <a:r>
              <a:rPr lang="en-US" sz="800" i="1" dirty="0">
                <a:solidFill>
                  <a:schemeClr val="tx1"/>
                </a:solidFill>
              </a:rPr>
              <a:t>Artificial Intelligence-based personal assistant solution for the disabled individuals at the following scales:</a:t>
            </a:r>
          </a:p>
          <a:p>
            <a:r>
              <a:rPr lang="tr-TR" sz="800" i="1" dirty="0">
                <a:solidFill>
                  <a:schemeClr val="tx1"/>
                </a:solidFill>
              </a:rPr>
              <a:t>(1) </a:t>
            </a:r>
            <a:r>
              <a:rPr lang="en-US" sz="800" i="1" dirty="0">
                <a:solidFill>
                  <a:schemeClr val="tx1"/>
                </a:solidFill>
              </a:rPr>
              <a:t>Communication Solution: Visually impaired, Hearing impaired, </a:t>
            </a:r>
            <a:r>
              <a:rPr lang="tr-TR" sz="800" i="1" dirty="0">
                <a:solidFill>
                  <a:schemeClr val="tx1"/>
                </a:solidFill>
              </a:rPr>
              <a:t>Voiceless</a:t>
            </a:r>
            <a:r>
              <a:rPr lang="en-US" sz="800" i="1" dirty="0">
                <a:solidFill>
                  <a:schemeClr val="tx1"/>
                </a:solidFill>
              </a:rPr>
              <a:t>, </a:t>
            </a:r>
            <a:r>
              <a:rPr lang="tr-TR" sz="800" i="1" dirty="0">
                <a:solidFill>
                  <a:schemeClr val="tx1"/>
                </a:solidFill>
              </a:rPr>
              <a:t>with m</a:t>
            </a:r>
            <a:r>
              <a:rPr lang="en-US" sz="800" i="1" dirty="0" err="1">
                <a:solidFill>
                  <a:schemeClr val="tx1"/>
                </a:solidFill>
              </a:rPr>
              <a:t>issing</a:t>
            </a:r>
            <a:r>
              <a:rPr lang="en-US" sz="800" i="1" dirty="0">
                <a:solidFill>
                  <a:schemeClr val="tx1"/>
                </a:solidFill>
              </a:rPr>
              <a:t> </a:t>
            </a:r>
            <a:r>
              <a:rPr lang="tr-TR" sz="800" i="1" dirty="0">
                <a:solidFill>
                  <a:schemeClr val="tx1"/>
                </a:solidFill>
              </a:rPr>
              <a:t>organ(s)</a:t>
            </a:r>
            <a:r>
              <a:rPr lang="en-US" sz="800" i="1" dirty="0">
                <a:solidFill>
                  <a:schemeClr val="tx1"/>
                </a:solidFill>
              </a:rPr>
              <a:t>,</a:t>
            </a:r>
          </a:p>
          <a:p>
            <a:r>
              <a:rPr lang="tr-TR" sz="800" i="1" dirty="0">
                <a:solidFill>
                  <a:schemeClr val="tx1"/>
                </a:solidFill>
              </a:rPr>
              <a:t>(2) Directing</a:t>
            </a:r>
            <a:r>
              <a:rPr lang="en-US" sz="800" i="1" dirty="0">
                <a:solidFill>
                  <a:schemeClr val="tx1"/>
                </a:solidFill>
              </a:rPr>
              <a:t> Support: Alzheimer's, Parkinson's, Movement-response problems.</a:t>
            </a:r>
            <a:endParaRPr lang="tr-TR" sz="800" i="1" dirty="0">
              <a:solidFill>
                <a:schemeClr val="tx1"/>
              </a:solidFill>
            </a:endParaRPr>
          </a:p>
        </p:txBody>
      </p:sp>
      <p:sp>
        <p:nvSpPr>
          <p:cNvPr id="18" name="Rectangle 17"/>
          <p:cNvSpPr/>
          <p:nvPr/>
        </p:nvSpPr>
        <p:spPr>
          <a:xfrm>
            <a:off x="8164773" y="1563671"/>
            <a:ext cx="3547860" cy="128884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a:t>Innovativeness:</a:t>
            </a:r>
          </a:p>
          <a:p>
            <a:r>
              <a:rPr lang="en-US" sz="785" i="1" dirty="0">
                <a:solidFill>
                  <a:schemeClr val="tx1"/>
                </a:solidFill>
              </a:rPr>
              <a:t>(1) The ABLE system is innovative in terms of its architecture and the scope.</a:t>
            </a:r>
          </a:p>
          <a:p>
            <a:r>
              <a:rPr lang="en-US" sz="785" i="1" dirty="0">
                <a:solidFill>
                  <a:schemeClr val="tx1"/>
                </a:solidFill>
              </a:rPr>
              <a:t>(2) ABLE </a:t>
            </a:r>
            <a:r>
              <a:rPr lang="tr-TR" sz="785" i="1" dirty="0">
                <a:solidFill>
                  <a:schemeClr val="tx1"/>
                </a:solidFill>
              </a:rPr>
              <a:t>models each user according to their essential information including especially disabilities and interaction profiles. Individuals with different disabilities use different input components such as touch-screen, camera, microphone and receive information via different output components such as speaker, screen, or electro-mechanical Braille keyboard (that keyboard is another innovativeness).</a:t>
            </a:r>
            <a:endParaRPr lang="en-US" sz="785" i="1" dirty="0">
              <a:solidFill>
                <a:schemeClr val="tx1"/>
              </a:solidFill>
            </a:endParaRPr>
          </a:p>
          <a:p>
            <a:r>
              <a:rPr lang="en-US" sz="785" i="1" dirty="0">
                <a:solidFill>
                  <a:schemeClr val="tx1"/>
                </a:solidFill>
              </a:rPr>
              <a:t>(3) </a:t>
            </a:r>
            <a:r>
              <a:rPr lang="tr-TR" sz="785" i="1" dirty="0">
                <a:solidFill>
                  <a:schemeClr val="tx1"/>
                </a:solidFill>
              </a:rPr>
              <a:t>ABLE uses Deep Learning (CNN) and Artificial Neural Networks for detecting sign language, commands, animation to show...etc. It also runs Apriori for evolving interaction patterns (selectible by users), and even ensures social media network.</a:t>
            </a:r>
            <a:endParaRPr lang="en-US" sz="785" i="1" dirty="0">
              <a:solidFill>
                <a:schemeClr val="tx1"/>
              </a:solidFill>
            </a:endParaRPr>
          </a:p>
        </p:txBody>
      </p:sp>
      <p:sp>
        <p:nvSpPr>
          <p:cNvPr id="20" name="Rectangle 19"/>
          <p:cNvSpPr/>
          <p:nvPr/>
        </p:nvSpPr>
        <p:spPr>
          <a:xfrm>
            <a:off x="8174628" y="4206450"/>
            <a:ext cx="3538005" cy="117655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a:t>Sustainability:</a:t>
            </a:r>
          </a:p>
          <a:p>
            <a:r>
              <a:rPr lang="en-US" sz="800" i="1" dirty="0">
                <a:solidFill>
                  <a:schemeClr val="tx1"/>
                </a:solidFill>
              </a:rPr>
              <a:t>Interaction profiles within the system can be recommended to every new user. In other words, the evolving knowledge base (Artificial Intelligence) is sustainable.</a:t>
            </a:r>
          </a:p>
          <a:p>
            <a:r>
              <a:rPr lang="tr-TR" sz="800" i="1" dirty="0">
                <a:solidFill>
                  <a:schemeClr val="tx1"/>
                </a:solidFill>
              </a:rPr>
              <a:t>T</a:t>
            </a:r>
            <a:r>
              <a:rPr lang="en-US" sz="800" i="1" dirty="0">
                <a:solidFill>
                  <a:schemeClr val="tx1"/>
                </a:solidFill>
              </a:rPr>
              <a:t>he system can </a:t>
            </a:r>
            <a:r>
              <a:rPr lang="tr-TR" sz="800" i="1" dirty="0">
                <a:solidFill>
                  <a:schemeClr val="tx1"/>
                </a:solidFill>
              </a:rPr>
              <a:t>both </a:t>
            </a:r>
            <a:r>
              <a:rPr lang="en-US" sz="800" i="1" dirty="0">
                <a:solidFill>
                  <a:schemeClr val="tx1"/>
                </a:solidFill>
              </a:rPr>
              <a:t>work online</a:t>
            </a:r>
            <a:r>
              <a:rPr lang="tr-TR" sz="800" i="1" dirty="0">
                <a:solidFill>
                  <a:schemeClr val="tx1"/>
                </a:solidFill>
              </a:rPr>
              <a:t> and offline (by saving some data to the device). </a:t>
            </a:r>
          </a:p>
          <a:p>
            <a:r>
              <a:rPr lang="en-US" sz="800" i="1" dirty="0">
                <a:solidFill>
                  <a:schemeClr val="tx1"/>
                </a:solidFill>
              </a:rPr>
              <a:t>ABLE can be </a:t>
            </a:r>
            <a:r>
              <a:rPr lang="tr-TR" sz="800" i="1" dirty="0">
                <a:solidFill>
                  <a:schemeClr val="tx1"/>
                </a:solidFill>
              </a:rPr>
              <a:t>developed</a:t>
            </a:r>
            <a:r>
              <a:rPr lang="en-US" sz="800" i="1" dirty="0">
                <a:solidFill>
                  <a:schemeClr val="tx1"/>
                </a:solidFill>
              </a:rPr>
              <a:t> in 1 year: Technical modeling (3 months), Software-hardware development (2 months), Artificial Intelligence knowledge base development (2 months), Tests (2 months), Corrections</a:t>
            </a:r>
            <a:r>
              <a:rPr lang="tr-TR" sz="800" i="1" dirty="0">
                <a:solidFill>
                  <a:schemeClr val="tx1"/>
                </a:solidFill>
              </a:rPr>
              <a:t>-</a:t>
            </a:r>
            <a:r>
              <a:rPr lang="en-US" sz="800" i="1" dirty="0">
                <a:solidFill>
                  <a:schemeClr val="tx1"/>
                </a:solidFill>
              </a:rPr>
              <a:t>final version (3 months)</a:t>
            </a:r>
            <a:r>
              <a:rPr lang="tr-TR" sz="800" i="1" dirty="0">
                <a:solidFill>
                  <a:schemeClr val="tx1"/>
                </a:solidFill>
              </a:rPr>
              <a:t>.</a:t>
            </a:r>
            <a:endParaRPr lang="en-US" sz="800" i="1" dirty="0">
              <a:solidFill>
                <a:schemeClr val="tx1"/>
              </a:solidFill>
            </a:endParaRPr>
          </a:p>
          <a:p>
            <a:r>
              <a:rPr lang="tr-TR" sz="800" i="1" dirty="0">
                <a:solidFill>
                  <a:schemeClr val="tx1"/>
                </a:solidFill>
              </a:rPr>
              <a:t>In </a:t>
            </a:r>
            <a:r>
              <a:rPr lang="en-US" sz="800" i="1" dirty="0">
                <a:solidFill>
                  <a:schemeClr val="tx1"/>
                </a:solidFill>
              </a:rPr>
              <a:t>medium term, </a:t>
            </a:r>
            <a:r>
              <a:rPr lang="tr-TR" sz="800" i="1" dirty="0">
                <a:solidFill>
                  <a:schemeClr val="tx1"/>
                </a:solidFill>
              </a:rPr>
              <a:t>ABLE </a:t>
            </a:r>
            <a:r>
              <a:rPr lang="en-US" sz="800" i="1" dirty="0">
                <a:solidFill>
                  <a:schemeClr val="tx1"/>
                </a:solidFill>
              </a:rPr>
              <a:t>may become widespread throughout Turkey.</a:t>
            </a:r>
            <a:r>
              <a:rPr lang="tr-TR" sz="800" i="1" dirty="0">
                <a:solidFill>
                  <a:schemeClr val="tx1"/>
                </a:solidFill>
              </a:rPr>
              <a:t> </a:t>
            </a:r>
            <a:r>
              <a:rPr lang="en-US" sz="800" i="1" dirty="0">
                <a:solidFill>
                  <a:schemeClr val="tx1"/>
                </a:solidFill>
              </a:rPr>
              <a:t>In the long run, </a:t>
            </a:r>
            <a:r>
              <a:rPr lang="tr-TR" sz="800" i="1" dirty="0">
                <a:solidFill>
                  <a:schemeClr val="tx1"/>
                </a:solidFill>
              </a:rPr>
              <a:t>it ma</a:t>
            </a:r>
            <a:r>
              <a:rPr lang="en-US" sz="800" i="1" dirty="0">
                <a:solidFill>
                  <a:schemeClr val="tx1"/>
                </a:solidFill>
              </a:rPr>
              <a:t>y become widespread in Europe and around the world, respectively.</a:t>
            </a:r>
            <a:endParaRPr lang="fi-FI" sz="785" i="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734" y="198329"/>
            <a:ext cx="1347974" cy="660143"/>
          </a:xfrm>
          <a:prstGeom prst="rect">
            <a:avLst/>
          </a:prstGeom>
        </p:spPr>
      </p:pic>
      <p:sp>
        <p:nvSpPr>
          <p:cNvPr id="15" name="TextBox 14"/>
          <p:cNvSpPr txBox="1"/>
          <p:nvPr/>
        </p:nvSpPr>
        <p:spPr>
          <a:xfrm>
            <a:off x="1655826" y="1043733"/>
            <a:ext cx="4478850" cy="400110"/>
          </a:xfrm>
          <a:prstGeom prst="rect">
            <a:avLst/>
          </a:prstGeom>
          <a:noFill/>
        </p:spPr>
        <p:txBody>
          <a:bodyPr wrap="square" rtlCol="0">
            <a:spAutoFit/>
          </a:bodyPr>
          <a:lstStyle/>
          <a:p>
            <a:r>
              <a:rPr lang="en-US" sz="1000" b="1" dirty="0"/>
              <a:t>Challenge addressed</a:t>
            </a:r>
            <a:r>
              <a:rPr lang="tr-TR" sz="1000" b="1" dirty="0"/>
              <a:t>: </a:t>
            </a:r>
            <a:r>
              <a:rPr lang="en-US" sz="1000" b="1" dirty="0"/>
              <a:t>AI and intelligent personal </a:t>
            </a:r>
            <a:br>
              <a:rPr lang="tr-TR" sz="1000" b="1" dirty="0"/>
            </a:br>
            <a:r>
              <a:rPr lang="tr-TR" sz="1000" b="1" dirty="0"/>
              <a:t>                                        </a:t>
            </a:r>
            <a:r>
              <a:rPr lang="en-US" sz="1000" b="1" dirty="0"/>
              <a:t>assistances for accessibility</a:t>
            </a:r>
            <a:endParaRPr lang="fi-FI" sz="1000" b="1" dirty="0"/>
          </a:p>
        </p:txBody>
      </p:sp>
      <p:sp>
        <p:nvSpPr>
          <p:cNvPr id="16" name="TextBox 15"/>
          <p:cNvSpPr txBox="1"/>
          <p:nvPr/>
        </p:nvSpPr>
        <p:spPr>
          <a:xfrm>
            <a:off x="4833999" y="663528"/>
            <a:ext cx="5295504" cy="246221"/>
          </a:xfrm>
          <a:prstGeom prst="rect">
            <a:avLst/>
          </a:prstGeom>
          <a:noFill/>
        </p:spPr>
        <p:txBody>
          <a:bodyPr wrap="square" rtlCol="0">
            <a:spAutoFit/>
          </a:bodyPr>
          <a:lstStyle/>
          <a:p>
            <a:r>
              <a:rPr lang="en-US" sz="1000" b="1" dirty="0"/>
              <a:t>Team name:</a:t>
            </a:r>
            <a:r>
              <a:rPr lang="tr-TR" sz="1000" b="1" dirty="0"/>
              <a:t> Team 1</a:t>
            </a:r>
            <a:r>
              <a:rPr lang="en-US" sz="1000" b="1" dirty="0"/>
              <a:t> </a:t>
            </a:r>
            <a:endParaRPr lang="fi-FI" sz="1000" b="1" dirty="0"/>
          </a:p>
        </p:txBody>
      </p:sp>
      <p:sp>
        <p:nvSpPr>
          <p:cNvPr id="4" name="TextBox 3"/>
          <p:cNvSpPr txBox="1"/>
          <p:nvPr/>
        </p:nvSpPr>
        <p:spPr>
          <a:xfrm>
            <a:off x="4833999" y="1000490"/>
            <a:ext cx="3071751" cy="246221"/>
          </a:xfrm>
          <a:prstGeom prst="rect">
            <a:avLst/>
          </a:prstGeom>
          <a:noFill/>
        </p:spPr>
        <p:txBody>
          <a:bodyPr wrap="square" rtlCol="0">
            <a:spAutoFit/>
          </a:bodyPr>
          <a:lstStyle/>
          <a:p>
            <a:r>
              <a:rPr lang="en-US" sz="1000" b="1" dirty="0"/>
              <a:t>Challenge category</a:t>
            </a:r>
            <a:r>
              <a:rPr lang="tr-TR" sz="1000" b="1" dirty="0"/>
              <a:t>: Access and Availability</a:t>
            </a:r>
            <a:endParaRPr lang="fr-BE" sz="1000" b="1" dirty="0"/>
          </a:p>
        </p:txBody>
      </p:sp>
      <p:sp>
        <p:nvSpPr>
          <p:cNvPr id="2" name="TextBox 1"/>
          <p:cNvSpPr txBox="1"/>
          <p:nvPr/>
        </p:nvSpPr>
        <p:spPr>
          <a:xfrm>
            <a:off x="1655826" y="633209"/>
            <a:ext cx="4060189" cy="400110"/>
          </a:xfrm>
          <a:prstGeom prst="rect">
            <a:avLst/>
          </a:prstGeom>
          <a:noFill/>
        </p:spPr>
        <p:txBody>
          <a:bodyPr wrap="square" rtlCol="0">
            <a:spAutoFit/>
          </a:bodyPr>
          <a:lstStyle/>
          <a:p>
            <a:r>
              <a:rPr lang="en-US" sz="1000" b="1" dirty="0"/>
              <a:t>Title of the solution:</a:t>
            </a:r>
            <a:r>
              <a:rPr lang="tr-TR" sz="1000" b="1" dirty="0"/>
              <a:t> </a:t>
            </a:r>
            <a:r>
              <a:rPr lang="en-US" sz="1000" b="1" dirty="0"/>
              <a:t>ABLE: Application for Beating </a:t>
            </a:r>
            <a:endParaRPr lang="tr-TR" sz="1000" b="1" dirty="0"/>
          </a:p>
          <a:p>
            <a:r>
              <a:rPr lang="tr-TR" sz="1000" b="1" dirty="0"/>
              <a:t>                                       </a:t>
            </a:r>
            <a:r>
              <a:rPr lang="en-US" sz="1000" b="1" dirty="0"/>
              <a:t>Limitations in Education</a:t>
            </a:r>
            <a:endParaRPr lang="fr-BE" sz="1000" b="1" dirty="0"/>
          </a:p>
        </p:txBody>
      </p:sp>
      <p:sp>
        <p:nvSpPr>
          <p:cNvPr id="13" name="TextBox 12"/>
          <p:cNvSpPr txBox="1"/>
          <p:nvPr/>
        </p:nvSpPr>
        <p:spPr>
          <a:xfrm>
            <a:off x="8164771" y="575413"/>
            <a:ext cx="3538005" cy="861774"/>
          </a:xfrm>
          <a:prstGeom prst="rect">
            <a:avLst/>
          </a:prstGeom>
          <a:noFill/>
          <a:ln w="12700">
            <a:solidFill>
              <a:schemeClr val="tx1"/>
            </a:solidFill>
          </a:ln>
        </p:spPr>
        <p:txBody>
          <a:bodyPr wrap="square" rtlCol="0">
            <a:spAutoFit/>
          </a:bodyPr>
          <a:lstStyle/>
          <a:p>
            <a:r>
              <a:rPr lang="en-US" sz="1000" dirty="0"/>
              <a:t>Describe it in a tweet:</a:t>
            </a:r>
          </a:p>
          <a:p>
            <a:r>
              <a:rPr lang="en-US" sz="800" i="1" dirty="0"/>
              <a:t>Describe your solution in a short catchy way in maximum 280 characters</a:t>
            </a:r>
          </a:p>
          <a:p>
            <a:endParaRPr lang="en-US" sz="800" dirty="0"/>
          </a:p>
          <a:p>
            <a:r>
              <a:rPr lang="tr-TR" sz="800" dirty="0"/>
              <a:t>Do you feel limited because of your disabilities? Do not worry! </a:t>
            </a:r>
            <a:r>
              <a:rPr lang="tr-TR" sz="800"/>
              <a:t>With </a:t>
            </a:r>
            <a:r>
              <a:rPr lang="tr-TR" sz="800" dirty="0"/>
              <a:t>ABLE</a:t>
            </a:r>
            <a:r>
              <a:rPr lang="tr-TR" sz="800"/>
              <a:t>, you will be </a:t>
            </a:r>
            <a:r>
              <a:rPr lang="tr-TR" sz="800" dirty="0"/>
              <a:t>able to beat the limitations in education as well as life!</a:t>
            </a:r>
            <a:endParaRPr lang="en-US" sz="800" dirty="0"/>
          </a:p>
          <a:p>
            <a:endParaRPr lang="fr-BE" sz="800" dirty="0"/>
          </a:p>
        </p:txBody>
      </p:sp>
    </p:spTree>
    <p:extLst>
      <p:ext uri="{BB962C8B-B14F-4D97-AF65-F5344CB8AC3E}">
        <p14:creationId xmlns:p14="http://schemas.microsoft.com/office/powerpoint/2010/main" val="2701186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1028</Words>
  <Application>Microsoft Office PowerPoint</Application>
  <PresentationFormat>Widescreen</PresentationFormat>
  <Paragraphs>60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Aalto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Andersson Ida</dc:creator>
  <cp:lastModifiedBy>Michael Gorbachov</cp:lastModifiedBy>
  <cp:revision>17</cp:revision>
  <cp:lastPrinted>2019-07-18T14:26:43Z</cp:lastPrinted>
  <dcterms:created xsi:type="dcterms:W3CDTF">2019-07-18T09:10:04Z</dcterms:created>
  <dcterms:modified xsi:type="dcterms:W3CDTF">2019-10-04T02:22:54Z</dcterms:modified>
</cp:coreProperties>
</file>